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3.xml" ContentType="application/vnd.openxmlformats-officedocument.presentationml.notesSlide+xml"/>
  <Override PartName="/ppt/charts/chart5.xml" ContentType="application/vnd.openxmlformats-officedocument.drawingml.chart+xml"/>
  <Override PartName="/ppt/notesSlides/notesSlide4.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notesSlides/notesSlide5.xml" ContentType="application/vnd.openxmlformats-officedocument.presentationml.notesSlide+xml"/>
  <Override PartName="/ppt/charts/chart8.xml" ContentType="application/vnd.openxmlformats-officedocument.drawingml.chart+xml"/>
  <Override PartName="/ppt/drawings/drawing1.xml" ContentType="application/vnd.openxmlformats-officedocument.drawingml.chartshapes+xml"/>
  <Override PartName="/ppt/charts/chart9.xml" ContentType="application/vnd.openxmlformats-officedocument.drawingml.chart+xml"/>
  <Override PartName="/ppt/charts/chart10.xml" ContentType="application/vnd.openxmlformats-officedocument.drawingml.chart+xml"/>
  <Override PartName="/ppt/notesSlides/notesSlide6.xml" ContentType="application/vnd.openxmlformats-officedocument.presentationml.notesSlide+xml"/>
  <Override PartName="/ppt/charts/chart1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2.xml" ContentType="application/vnd.openxmlformats-officedocument.drawingml.chart+xml"/>
  <Override PartName="/ppt/charts/chart13.xml" ContentType="application/vnd.openxmlformats-officedocument.drawingml.chart+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4.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5.xml" ContentType="application/vnd.openxmlformats-officedocument.drawingml.chart+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 id="2147483667" r:id="rId2"/>
    <p:sldMasterId id="2147483762" r:id="rId3"/>
  </p:sldMasterIdLst>
  <p:notesMasterIdLst>
    <p:notesMasterId r:id="rId64"/>
  </p:notesMasterIdLst>
  <p:handoutMasterIdLst>
    <p:handoutMasterId r:id="rId65"/>
  </p:handoutMasterIdLst>
  <p:sldIdLst>
    <p:sldId id="303" r:id="rId4"/>
    <p:sldId id="351" r:id="rId5"/>
    <p:sldId id="400" r:id="rId6"/>
    <p:sldId id="413" r:id="rId7"/>
    <p:sldId id="359" r:id="rId8"/>
    <p:sldId id="352" r:id="rId9"/>
    <p:sldId id="414" r:id="rId10"/>
    <p:sldId id="353" r:id="rId11"/>
    <p:sldId id="355" r:id="rId12"/>
    <p:sldId id="354" r:id="rId13"/>
    <p:sldId id="356" r:id="rId14"/>
    <p:sldId id="409" r:id="rId15"/>
    <p:sldId id="357" r:id="rId16"/>
    <p:sldId id="362" r:id="rId17"/>
    <p:sldId id="366" r:id="rId18"/>
    <p:sldId id="363" r:id="rId19"/>
    <p:sldId id="364" r:id="rId20"/>
    <p:sldId id="415" r:id="rId21"/>
    <p:sldId id="365" r:id="rId22"/>
    <p:sldId id="411" r:id="rId23"/>
    <p:sldId id="410" r:id="rId24"/>
    <p:sldId id="379" r:id="rId25"/>
    <p:sldId id="380" r:id="rId26"/>
    <p:sldId id="382" r:id="rId27"/>
    <p:sldId id="383" r:id="rId28"/>
    <p:sldId id="373" r:id="rId29"/>
    <p:sldId id="416" r:id="rId30"/>
    <p:sldId id="384" r:id="rId31"/>
    <p:sldId id="385" r:id="rId32"/>
    <p:sldId id="386" r:id="rId33"/>
    <p:sldId id="387" r:id="rId34"/>
    <p:sldId id="394" r:id="rId35"/>
    <p:sldId id="401" r:id="rId36"/>
    <p:sldId id="396" r:id="rId37"/>
    <p:sldId id="388" r:id="rId38"/>
    <p:sldId id="408" r:id="rId39"/>
    <p:sldId id="370" r:id="rId40"/>
    <p:sldId id="418" r:id="rId41"/>
    <p:sldId id="375" r:id="rId42"/>
    <p:sldId id="369" r:id="rId43"/>
    <p:sldId id="376" r:id="rId44"/>
    <p:sldId id="403" r:id="rId45"/>
    <p:sldId id="367" r:id="rId46"/>
    <p:sldId id="422" r:id="rId47"/>
    <p:sldId id="368" r:id="rId48"/>
    <p:sldId id="374" r:id="rId49"/>
    <p:sldId id="419" r:id="rId50"/>
    <p:sldId id="404" r:id="rId51"/>
    <p:sldId id="392" r:id="rId52"/>
    <p:sldId id="406" r:id="rId53"/>
    <p:sldId id="398" r:id="rId54"/>
    <p:sldId id="407" r:id="rId55"/>
    <p:sldId id="378" r:id="rId56"/>
    <p:sldId id="399" r:id="rId57"/>
    <p:sldId id="371" r:id="rId58"/>
    <p:sldId id="412" r:id="rId59"/>
    <p:sldId id="405" r:id="rId60"/>
    <p:sldId id="395" r:id="rId61"/>
    <p:sldId id="372" r:id="rId62"/>
    <p:sldId id="417" r:id="rId63"/>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A817"/>
    <a:srgbClr val="000000"/>
    <a:srgbClr val="B8D20C"/>
    <a:srgbClr val="7D868C"/>
    <a:srgbClr val="C1D42F"/>
    <a:srgbClr val="CC0099"/>
    <a:srgbClr val="C00000"/>
    <a:srgbClr val="000F35"/>
    <a:srgbClr val="282C38"/>
    <a:srgbClr val="3F3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52" autoAdjust="0"/>
    <p:restoredTop sz="88283" autoAdjust="0"/>
  </p:normalViewPr>
  <p:slideViewPr>
    <p:cSldViewPr>
      <p:cViewPr varScale="1">
        <p:scale>
          <a:sx n="115" d="100"/>
          <a:sy n="115" d="100"/>
        </p:scale>
        <p:origin x="200" y="63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xml"/><Relationship Id="rId1" Type="http://schemas.microsoft.com/office/2011/relationships/chartStyle" Target="style1.xml"/></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516000403795679"/>
          <c:y val="5.3381608548931384E-2"/>
          <c:w val="0.72919897032101755"/>
          <c:h val="0.6686378655793026"/>
        </c:manualLayout>
      </c:layout>
      <c:barChart>
        <c:barDir val="col"/>
        <c:grouping val="clustered"/>
        <c:varyColors val="0"/>
        <c:ser>
          <c:idx val="0"/>
          <c:order val="0"/>
          <c:tx>
            <c:strRef>
              <c:f>Sheet1!$B$1</c:f>
              <c:strCache>
                <c:ptCount val="1"/>
                <c:pt idx="0">
                  <c:v>Series 1</c:v>
                </c:pt>
              </c:strCache>
            </c:strRef>
          </c:tx>
          <c:invertIfNegative val="0"/>
          <c:dPt>
            <c:idx val="0"/>
            <c:invertIfNegative val="0"/>
            <c:bubble3D val="0"/>
            <c:spPr>
              <a:solidFill>
                <a:schemeClr val="tx2">
                  <a:lumMod val="60000"/>
                  <a:lumOff val="40000"/>
                </a:schemeClr>
              </a:solidFill>
            </c:spPr>
            <c:extLst>
              <c:ext xmlns:c16="http://schemas.microsoft.com/office/drawing/2014/chart" uri="{C3380CC4-5D6E-409C-BE32-E72D297353CC}">
                <c16:uniqueId val="{00000001-334E-4190-BD07-7F246E063CB7}"/>
              </c:ext>
            </c:extLst>
          </c:dPt>
          <c:dPt>
            <c:idx val="1"/>
            <c:invertIfNegative val="0"/>
            <c:bubble3D val="0"/>
            <c:spPr>
              <a:solidFill>
                <a:schemeClr val="accent4"/>
              </a:solidFill>
            </c:spPr>
            <c:extLst>
              <c:ext xmlns:c16="http://schemas.microsoft.com/office/drawing/2014/chart" uri="{C3380CC4-5D6E-409C-BE32-E72D297353CC}">
                <c16:uniqueId val="{00000003-334E-4190-BD07-7F246E063CB7}"/>
              </c:ext>
            </c:extLst>
          </c:dPt>
          <c:dPt>
            <c:idx val="2"/>
            <c:invertIfNegative val="0"/>
            <c:bubble3D val="0"/>
            <c:spPr>
              <a:solidFill>
                <a:schemeClr val="accent3">
                  <a:lumMod val="75000"/>
                </a:schemeClr>
              </a:solidFill>
            </c:spPr>
            <c:extLst>
              <c:ext xmlns:c16="http://schemas.microsoft.com/office/drawing/2014/chart" uri="{C3380CC4-5D6E-409C-BE32-E72D297353CC}">
                <c16:uniqueId val="{00000005-334E-4190-BD07-7F246E063CB7}"/>
              </c:ext>
            </c:extLst>
          </c:dPt>
          <c:dPt>
            <c:idx val="3"/>
            <c:invertIfNegative val="0"/>
            <c:bubble3D val="0"/>
            <c:spPr>
              <a:solidFill>
                <a:schemeClr val="accent6"/>
              </a:solidFill>
            </c:spPr>
            <c:extLst>
              <c:ext xmlns:c16="http://schemas.microsoft.com/office/drawing/2014/chart" uri="{C3380CC4-5D6E-409C-BE32-E72D297353CC}">
                <c16:uniqueId val="{00000007-334E-4190-BD07-7F246E063CB7}"/>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c:v>
                </c:pt>
                <c:pt idx="1">
                  <c:v>5</c:v>
                </c:pt>
                <c:pt idx="2">
                  <c:v>8</c:v>
                </c:pt>
                <c:pt idx="3">
                  <c:v>5</c:v>
                </c:pt>
              </c:numCache>
            </c:numRef>
          </c:val>
          <c:extLst>
            <c:ext xmlns:c16="http://schemas.microsoft.com/office/drawing/2014/chart" uri="{C3380CC4-5D6E-409C-BE32-E72D297353CC}">
              <c16:uniqueId val="{00000008-334E-4190-BD07-7F246E063CB7}"/>
            </c:ext>
          </c:extLst>
        </c:ser>
        <c:dLbls>
          <c:showLegendKey val="0"/>
          <c:showVal val="0"/>
          <c:showCatName val="0"/>
          <c:showSerName val="0"/>
          <c:showPercent val="0"/>
          <c:showBubbleSize val="0"/>
        </c:dLbls>
        <c:gapWidth val="150"/>
        <c:axId val="38176256"/>
        <c:axId val="37358400"/>
      </c:barChart>
      <c:catAx>
        <c:axId val="38176256"/>
        <c:scaling>
          <c:orientation val="minMax"/>
        </c:scaling>
        <c:delete val="0"/>
        <c:axPos val="b"/>
        <c:numFmt formatCode="General" sourceLinked="0"/>
        <c:majorTickMark val="out"/>
        <c:minorTickMark val="none"/>
        <c:tickLblPos val="nextTo"/>
        <c:txPr>
          <a:bodyPr/>
          <a:lstStyle/>
          <a:p>
            <a:pPr>
              <a:defRPr sz="1000"/>
            </a:pPr>
            <a:endParaRPr lang="en-US"/>
          </a:p>
        </c:txPr>
        <c:crossAx val="37358400"/>
        <c:crosses val="autoZero"/>
        <c:auto val="1"/>
        <c:lblAlgn val="ctr"/>
        <c:lblOffset val="100"/>
        <c:noMultiLvlLbl val="0"/>
      </c:catAx>
      <c:valAx>
        <c:axId val="37358400"/>
        <c:scaling>
          <c:orientation val="minMax"/>
          <c:min val="3"/>
        </c:scaling>
        <c:delete val="0"/>
        <c:axPos val="l"/>
        <c:numFmt formatCode="General" sourceLinked="1"/>
        <c:majorTickMark val="out"/>
        <c:minorTickMark val="none"/>
        <c:tickLblPos val="nextTo"/>
        <c:crossAx val="38176256"/>
        <c:crosses val="autoZero"/>
        <c:crossBetween val="between"/>
        <c:majorUnit val="3"/>
      </c:valAx>
    </c:plotArea>
    <c:plotVisOnly val="1"/>
    <c:dispBlanksAs val="gap"/>
    <c:showDLblsOverMax val="0"/>
  </c:chart>
  <c:txPr>
    <a:bodyPr/>
    <a:lstStyle/>
    <a:p>
      <a:pPr>
        <a:defRPr sz="1200">
          <a:latin typeface="Gill Sans MT" panose="020B0502020104020203" pitchFamily="34"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pieChart>
        <c:varyColors val="1"/>
        <c:ser>
          <c:idx val="0"/>
          <c:order val="0"/>
          <c:tx>
            <c:strRef>
              <c:f>Sheet1!$B$1</c:f>
              <c:strCache>
                <c:ptCount val="1"/>
                <c:pt idx="0">
                  <c:v>States</c:v>
                </c:pt>
              </c:strCache>
            </c:strRef>
          </c:tx>
          <c:dLbls>
            <c:dLbl>
              <c:idx val="5"/>
              <c:spPr/>
              <c:txPr>
                <a:bodyPr/>
                <a:lstStyle/>
                <a:p>
                  <a:pPr>
                    <a:defRPr sz="1000">
                      <a:solidFill>
                        <a:schemeClr val="bg2"/>
                      </a:solidFill>
                      <a:latin typeface="Gill Sans MT" panose="020B0502020104020203" pitchFamily="34" charset="0"/>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0-D47C-4E7B-BE92-D86323EBFEB5}"/>
                </c:ext>
              </c:extLst>
            </c:dLbl>
            <c:dLbl>
              <c:idx val="6"/>
              <c:spPr/>
              <c:txPr>
                <a:bodyPr/>
                <a:lstStyle/>
                <a:p>
                  <a:pPr>
                    <a:defRPr sz="1000">
                      <a:solidFill>
                        <a:schemeClr val="bg2"/>
                      </a:solidFill>
                      <a:latin typeface="Gill Sans MT" panose="020B0502020104020203" pitchFamily="34" charset="0"/>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1-D47C-4E7B-BE92-D86323EBFEB5}"/>
                </c:ext>
              </c:extLst>
            </c:dLbl>
            <c:dLbl>
              <c:idx val="7"/>
              <c:spPr/>
              <c:txPr>
                <a:bodyPr/>
                <a:lstStyle/>
                <a:p>
                  <a:pPr>
                    <a:defRPr sz="1000">
                      <a:solidFill>
                        <a:schemeClr val="tx1">
                          <a:lumMod val="75000"/>
                        </a:schemeClr>
                      </a:solidFill>
                      <a:latin typeface="Gill Sans MT" panose="020B0502020104020203" pitchFamily="34" charset="0"/>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2-D47C-4E7B-BE92-D86323EBFEB5}"/>
                </c:ext>
              </c:extLst>
            </c:dLbl>
            <c:dLbl>
              <c:idx val="8"/>
              <c:spPr/>
              <c:txPr>
                <a:bodyPr/>
                <a:lstStyle/>
                <a:p>
                  <a:pPr>
                    <a:defRPr sz="1000">
                      <a:solidFill>
                        <a:schemeClr val="tx1">
                          <a:lumMod val="75000"/>
                        </a:schemeClr>
                      </a:solidFill>
                      <a:latin typeface="Gill Sans MT" panose="020B0502020104020203" pitchFamily="34" charset="0"/>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3-D47C-4E7B-BE92-D86323EBFEB5}"/>
                </c:ext>
              </c:extLst>
            </c:dLbl>
            <c:spPr>
              <a:noFill/>
              <a:ln>
                <a:noFill/>
              </a:ln>
              <a:effectLst/>
            </c:spPr>
            <c:txPr>
              <a:bodyPr/>
              <a:lstStyle/>
              <a:p>
                <a:pPr>
                  <a:defRPr sz="1000">
                    <a:solidFill>
                      <a:schemeClr val="bg1"/>
                    </a:solidFill>
                    <a:latin typeface="Gill Sans MT" panose="020B0502020104020203" pitchFamily="34" charset="0"/>
                  </a:defRPr>
                </a:pPr>
                <a:endParaRPr lang="en-US"/>
              </a:p>
            </c:txPr>
            <c:dLblPos val="inEnd"/>
            <c:showLegendKey val="0"/>
            <c:showVal val="1"/>
            <c:showCatName val="1"/>
            <c:showSerName val="0"/>
            <c:showPercent val="0"/>
            <c:showBubbleSize val="0"/>
            <c:showLeaderLines val="1"/>
            <c:extLst>
              <c:ext xmlns:c15="http://schemas.microsoft.com/office/drawing/2012/chart" uri="{CE6537A1-D6FC-4f65-9D91-7224C49458BB}"/>
            </c:extLst>
          </c:dLbls>
          <c:cat>
            <c:strRef>
              <c:f>Sheet1!$A$2:$A$10</c:f>
              <c:strCache>
                <c:ptCount val="9"/>
                <c:pt idx="0">
                  <c:v>Maine</c:v>
                </c:pt>
                <c:pt idx="1">
                  <c:v>Vermont</c:v>
                </c:pt>
                <c:pt idx="2">
                  <c:v>New Hamp.</c:v>
                </c:pt>
                <c:pt idx="3">
                  <c:v>Rhode Island</c:v>
                </c:pt>
                <c:pt idx="4">
                  <c:v>Mass.</c:v>
                </c:pt>
                <c:pt idx="5">
                  <c:v>Conn.</c:v>
                </c:pt>
                <c:pt idx="6">
                  <c:v>New York</c:v>
                </c:pt>
                <c:pt idx="7">
                  <c:v>Penn.</c:v>
                </c:pt>
                <c:pt idx="8">
                  <c:v>New Jersey</c:v>
                </c:pt>
              </c:strCache>
            </c:strRef>
          </c:cat>
          <c:val>
            <c:numRef>
              <c:f>Sheet1!$B$2:$B$10</c:f>
              <c:numCache>
                <c:formatCode>0%</c:formatCode>
                <c:ptCount val="9"/>
                <c:pt idx="0">
                  <c:v>0.1</c:v>
                </c:pt>
                <c:pt idx="1">
                  <c:v>0.08</c:v>
                </c:pt>
                <c:pt idx="2">
                  <c:v>7.0000000000000007E-2</c:v>
                </c:pt>
                <c:pt idx="3">
                  <c:v>0.09</c:v>
                </c:pt>
                <c:pt idx="4">
                  <c:v>0.11</c:v>
                </c:pt>
                <c:pt idx="5">
                  <c:v>0.13</c:v>
                </c:pt>
                <c:pt idx="6">
                  <c:v>0.2</c:v>
                </c:pt>
                <c:pt idx="7">
                  <c:v>0.1</c:v>
                </c:pt>
                <c:pt idx="8">
                  <c:v>0.12</c:v>
                </c:pt>
              </c:numCache>
            </c:numRef>
          </c:val>
          <c:extLst>
            <c:ext xmlns:c16="http://schemas.microsoft.com/office/drawing/2014/chart" uri="{C3380CC4-5D6E-409C-BE32-E72D297353CC}">
              <c16:uniqueId val="{00000004-D47C-4E7B-BE92-D86323EBFEB5}"/>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2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view3D>
    <c:floor>
      <c:thickness val="0"/>
    </c:floor>
    <c:sideWall>
      <c:thickness val="0"/>
    </c:sideWall>
    <c:backWall>
      <c:thickness val="0"/>
    </c:backWall>
    <c:plotArea>
      <c:layout>
        <c:manualLayout>
          <c:layoutTarget val="inner"/>
          <c:xMode val="edge"/>
          <c:yMode val="edge"/>
          <c:x val="0.14347305936485527"/>
          <c:y val="3.6924414416652174E-2"/>
          <c:w val="0.55923666584218057"/>
          <c:h val="0.87741821704463596"/>
        </c:manualLayout>
      </c:layout>
      <c:bar3DChart>
        <c:barDir val="col"/>
        <c:grouping val="percentStacked"/>
        <c:varyColors val="0"/>
        <c:ser>
          <c:idx val="0"/>
          <c:order val="0"/>
          <c:tx>
            <c:strRef>
              <c:f>Sheet1!$B$1</c:f>
              <c:strCache>
                <c:ptCount val="1"/>
                <c:pt idx="0">
                  <c:v>Maine</c:v>
                </c:pt>
              </c:strCache>
            </c:strRef>
          </c:tx>
          <c:invertIfNegative val="0"/>
          <c:dLbls>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States</c:v>
                </c:pt>
              </c:strCache>
            </c:strRef>
          </c:cat>
          <c:val>
            <c:numRef>
              <c:f>Sheet1!$B$2</c:f>
              <c:numCache>
                <c:formatCode>0%</c:formatCode>
                <c:ptCount val="1"/>
                <c:pt idx="0">
                  <c:v>0.1</c:v>
                </c:pt>
              </c:numCache>
            </c:numRef>
          </c:val>
          <c:extLst>
            <c:ext xmlns:c16="http://schemas.microsoft.com/office/drawing/2014/chart" uri="{C3380CC4-5D6E-409C-BE32-E72D297353CC}">
              <c16:uniqueId val="{00000000-E07D-4C11-BAA5-5D6403E42BF1}"/>
            </c:ext>
          </c:extLst>
        </c:ser>
        <c:ser>
          <c:idx val="1"/>
          <c:order val="1"/>
          <c:tx>
            <c:strRef>
              <c:f>Sheet1!$C$1</c:f>
              <c:strCache>
                <c:ptCount val="1"/>
                <c:pt idx="0">
                  <c:v>Vermont</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States</c:v>
                </c:pt>
              </c:strCache>
            </c:strRef>
          </c:cat>
          <c:val>
            <c:numRef>
              <c:f>Sheet1!$C$2</c:f>
              <c:numCache>
                <c:formatCode>0%</c:formatCode>
                <c:ptCount val="1"/>
                <c:pt idx="0">
                  <c:v>0.08</c:v>
                </c:pt>
              </c:numCache>
            </c:numRef>
          </c:val>
          <c:extLst>
            <c:ext xmlns:c16="http://schemas.microsoft.com/office/drawing/2014/chart" uri="{C3380CC4-5D6E-409C-BE32-E72D297353CC}">
              <c16:uniqueId val="{00000001-E07D-4C11-BAA5-5D6403E42BF1}"/>
            </c:ext>
          </c:extLst>
        </c:ser>
        <c:ser>
          <c:idx val="2"/>
          <c:order val="2"/>
          <c:tx>
            <c:strRef>
              <c:f>Sheet1!$D$1</c:f>
              <c:strCache>
                <c:ptCount val="1"/>
                <c:pt idx="0">
                  <c:v>New Hampshire</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States</c:v>
                </c:pt>
              </c:strCache>
            </c:strRef>
          </c:cat>
          <c:val>
            <c:numRef>
              <c:f>Sheet1!$D$2</c:f>
              <c:numCache>
                <c:formatCode>0%</c:formatCode>
                <c:ptCount val="1"/>
                <c:pt idx="0">
                  <c:v>7.0000000000000007E-2</c:v>
                </c:pt>
              </c:numCache>
            </c:numRef>
          </c:val>
          <c:extLst>
            <c:ext xmlns:c16="http://schemas.microsoft.com/office/drawing/2014/chart" uri="{C3380CC4-5D6E-409C-BE32-E72D297353CC}">
              <c16:uniqueId val="{00000002-E07D-4C11-BAA5-5D6403E42BF1}"/>
            </c:ext>
          </c:extLst>
        </c:ser>
        <c:ser>
          <c:idx val="3"/>
          <c:order val="3"/>
          <c:tx>
            <c:strRef>
              <c:f>Sheet1!$E$1</c:f>
              <c:strCache>
                <c:ptCount val="1"/>
                <c:pt idx="0">
                  <c:v>Rhode Island</c:v>
                </c:pt>
              </c:strCache>
            </c:strRef>
          </c:tx>
          <c:invertIfNegative val="0"/>
          <c:dLbls>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States</c:v>
                </c:pt>
              </c:strCache>
            </c:strRef>
          </c:cat>
          <c:val>
            <c:numRef>
              <c:f>Sheet1!$E$2</c:f>
              <c:numCache>
                <c:formatCode>0%</c:formatCode>
                <c:ptCount val="1"/>
                <c:pt idx="0">
                  <c:v>0.09</c:v>
                </c:pt>
              </c:numCache>
            </c:numRef>
          </c:val>
          <c:extLst>
            <c:ext xmlns:c16="http://schemas.microsoft.com/office/drawing/2014/chart" uri="{C3380CC4-5D6E-409C-BE32-E72D297353CC}">
              <c16:uniqueId val="{00000003-E07D-4C11-BAA5-5D6403E42BF1}"/>
            </c:ext>
          </c:extLst>
        </c:ser>
        <c:ser>
          <c:idx val="4"/>
          <c:order val="4"/>
          <c:tx>
            <c:strRef>
              <c:f>Sheet1!$F$1</c:f>
              <c:strCache>
                <c:ptCount val="1"/>
                <c:pt idx="0">
                  <c:v>Massachussetts</c:v>
                </c:pt>
              </c:strCache>
            </c:strRef>
          </c:tx>
          <c:invertIfNegative val="0"/>
          <c:dLbls>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States</c:v>
                </c:pt>
              </c:strCache>
            </c:strRef>
          </c:cat>
          <c:val>
            <c:numRef>
              <c:f>Sheet1!$F$2</c:f>
              <c:numCache>
                <c:formatCode>0%</c:formatCode>
                <c:ptCount val="1"/>
                <c:pt idx="0">
                  <c:v>0.11</c:v>
                </c:pt>
              </c:numCache>
            </c:numRef>
          </c:val>
          <c:extLst>
            <c:ext xmlns:c16="http://schemas.microsoft.com/office/drawing/2014/chart" uri="{C3380CC4-5D6E-409C-BE32-E72D297353CC}">
              <c16:uniqueId val="{00000004-E07D-4C11-BAA5-5D6403E42BF1}"/>
            </c:ext>
          </c:extLst>
        </c:ser>
        <c:ser>
          <c:idx val="5"/>
          <c:order val="5"/>
          <c:tx>
            <c:strRef>
              <c:f>Sheet1!$G$1</c:f>
              <c:strCache>
                <c:ptCount val="1"/>
                <c:pt idx="0">
                  <c:v>Connecticut</c:v>
                </c:pt>
              </c:strCache>
            </c:strRef>
          </c:tx>
          <c:invertIfNegative val="0"/>
          <c:dLbls>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States</c:v>
                </c:pt>
              </c:strCache>
            </c:strRef>
          </c:cat>
          <c:val>
            <c:numRef>
              <c:f>Sheet1!$G$2</c:f>
              <c:numCache>
                <c:formatCode>0%</c:formatCode>
                <c:ptCount val="1"/>
                <c:pt idx="0">
                  <c:v>0.13</c:v>
                </c:pt>
              </c:numCache>
            </c:numRef>
          </c:val>
          <c:extLst>
            <c:ext xmlns:c16="http://schemas.microsoft.com/office/drawing/2014/chart" uri="{C3380CC4-5D6E-409C-BE32-E72D297353CC}">
              <c16:uniqueId val="{00000005-E07D-4C11-BAA5-5D6403E42BF1}"/>
            </c:ext>
          </c:extLst>
        </c:ser>
        <c:ser>
          <c:idx val="6"/>
          <c:order val="6"/>
          <c:tx>
            <c:strRef>
              <c:f>Sheet1!$H$1</c:f>
              <c:strCache>
                <c:ptCount val="1"/>
                <c:pt idx="0">
                  <c:v>New York</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States</c:v>
                </c:pt>
              </c:strCache>
            </c:strRef>
          </c:cat>
          <c:val>
            <c:numRef>
              <c:f>Sheet1!$H$2</c:f>
              <c:numCache>
                <c:formatCode>0%</c:formatCode>
                <c:ptCount val="1"/>
                <c:pt idx="0">
                  <c:v>0.2</c:v>
                </c:pt>
              </c:numCache>
            </c:numRef>
          </c:val>
          <c:extLst>
            <c:ext xmlns:c16="http://schemas.microsoft.com/office/drawing/2014/chart" uri="{C3380CC4-5D6E-409C-BE32-E72D297353CC}">
              <c16:uniqueId val="{00000006-E07D-4C11-BAA5-5D6403E42BF1}"/>
            </c:ext>
          </c:extLst>
        </c:ser>
        <c:ser>
          <c:idx val="7"/>
          <c:order val="7"/>
          <c:tx>
            <c:strRef>
              <c:f>Sheet1!$I$1</c:f>
              <c:strCache>
                <c:ptCount val="1"/>
                <c:pt idx="0">
                  <c:v>Pennsylvania</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States</c:v>
                </c:pt>
              </c:strCache>
            </c:strRef>
          </c:cat>
          <c:val>
            <c:numRef>
              <c:f>Sheet1!$I$2</c:f>
              <c:numCache>
                <c:formatCode>0%</c:formatCode>
                <c:ptCount val="1"/>
                <c:pt idx="0">
                  <c:v>0.1</c:v>
                </c:pt>
              </c:numCache>
            </c:numRef>
          </c:val>
          <c:extLst>
            <c:ext xmlns:c16="http://schemas.microsoft.com/office/drawing/2014/chart" uri="{C3380CC4-5D6E-409C-BE32-E72D297353CC}">
              <c16:uniqueId val="{00000007-E07D-4C11-BAA5-5D6403E42BF1}"/>
            </c:ext>
          </c:extLst>
        </c:ser>
        <c:ser>
          <c:idx val="8"/>
          <c:order val="8"/>
          <c:tx>
            <c:strRef>
              <c:f>Sheet1!$J$1</c:f>
              <c:strCache>
                <c:ptCount val="1"/>
                <c:pt idx="0">
                  <c:v>New Jersey</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States</c:v>
                </c:pt>
              </c:strCache>
            </c:strRef>
          </c:cat>
          <c:val>
            <c:numRef>
              <c:f>Sheet1!$J$2</c:f>
              <c:numCache>
                <c:formatCode>0%</c:formatCode>
                <c:ptCount val="1"/>
                <c:pt idx="0">
                  <c:v>0.12</c:v>
                </c:pt>
              </c:numCache>
            </c:numRef>
          </c:val>
          <c:extLst>
            <c:ext xmlns:c16="http://schemas.microsoft.com/office/drawing/2014/chart" uri="{C3380CC4-5D6E-409C-BE32-E72D297353CC}">
              <c16:uniqueId val="{00000008-E07D-4C11-BAA5-5D6403E42BF1}"/>
            </c:ext>
          </c:extLst>
        </c:ser>
        <c:dLbls>
          <c:showLegendKey val="0"/>
          <c:showVal val="1"/>
          <c:showCatName val="0"/>
          <c:showSerName val="0"/>
          <c:showPercent val="0"/>
          <c:showBubbleSize val="0"/>
        </c:dLbls>
        <c:gapWidth val="100"/>
        <c:shape val="box"/>
        <c:axId val="112345600"/>
        <c:axId val="81471744"/>
        <c:axId val="0"/>
      </c:bar3DChart>
      <c:catAx>
        <c:axId val="112345600"/>
        <c:scaling>
          <c:orientation val="minMax"/>
        </c:scaling>
        <c:delete val="0"/>
        <c:axPos val="b"/>
        <c:numFmt formatCode="General" sourceLinked="0"/>
        <c:majorTickMark val="out"/>
        <c:minorTickMark val="none"/>
        <c:tickLblPos val="nextTo"/>
        <c:crossAx val="81471744"/>
        <c:crosses val="autoZero"/>
        <c:auto val="1"/>
        <c:lblAlgn val="ctr"/>
        <c:lblOffset val="100"/>
        <c:noMultiLvlLbl val="0"/>
      </c:catAx>
      <c:valAx>
        <c:axId val="81471744"/>
        <c:scaling>
          <c:orientation val="minMax"/>
          <c:max val="1"/>
        </c:scaling>
        <c:delete val="0"/>
        <c:axPos val="l"/>
        <c:majorGridlines/>
        <c:numFmt formatCode="0%" sourceLinked="1"/>
        <c:majorTickMark val="out"/>
        <c:minorTickMark val="cross"/>
        <c:tickLblPos val="nextTo"/>
        <c:crossAx val="112345600"/>
        <c:crosses val="autoZero"/>
        <c:crossBetween val="between"/>
        <c:majorUnit val="0.5"/>
        <c:minorUnit val="0.25"/>
      </c:valAx>
    </c:plotArea>
    <c:legend>
      <c:legendPos val="r"/>
      <c:layout>
        <c:manualLayout>
          <c:xMode val="edge"/>
          <c:yMode val="edge"/>
          <c:x val="0.66559456912545056"/>
          <c:y val="0.18187635062967286"/>
          <c:w val="0.25657157986830592"/>
          <c:h val="0.43531383543610463"/>
        </c:manualLayout>
      </c:layout>
      <c:overlay val="0"/>
    </c:legend>
    <c:plotVisOnly val="1"/>
    <c:dispBlanksAs val="gap"/>
    <c:showDLblsOverMax val="0"/>
  </c:chart>
  <c:txPr>
    <a:bodyPr/>
    <a:lstStyle/>
    <a:p>
      <a:pPr>
        <a:defRPr sz="1050">
          <a:solidFill>
            <a:schemeClr val="tx1">
              <a:lumMod val="75000"/>
            </a:schemeClr>
          </a:solidFill>
          <a:latin typeface="Gill Sans MT" panose="020B0502020104020203" pitchFamily="34" charset="0"/>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Ratings</a:t>
            </a:r>
          </a:p>
        </c:rich>
      </c:tx>
      <c:layout>
        <c:manualLayout>
          <c:xMode val="edge"/>
          <c:yMode val="edge"/>
          <c:x val="0.34197475266098704"/>
          <c:y val="1.967592592592593E-2"/>
        </c:manualLayout>
      </c:layout>
      <c:overlay val="1"/>
    </c:title>
    <c:autoTitleDeleted val="0"/>
    <c:plotArea>
      <c:layout>
        <c:manualLayout>
          <c:layoutTarget val="inner"/>
          <c:xMode val="edge"/>
          <c:yMode val="edge"/>
          <c:x val="4.9687554680664901E-2"/>
          <c:y val="9.6055610236220473E-3"/>
          <c:w val="0.93481988188976373"/>
          <c:h val="0.89172859251968506"/>
        </c:manualLayout>
      </c:layout>
      <c:barChart>
        <c:barDir val="col"/>
        <c:grouping val="clustered"/>
        <c:varyColors val="0"/>
        <c:ser>
          <c:idx val="0"/>
          <c:order val="0"/>
          <c:tx>
            <c:strRef>
              <c:f>Sheet1!$B$1</c:f>
              <c:strCache>
                <c:ptCount val="1"/>
                <c:pt idx="0">
                  <c:v>I trust the information</c:v>
                </c:pt>
              </c:strCache>
            </c:strRef>
          </c:tx>
          <c:invertIfNegative val="0"/>
          <c:cat>
            <c:strRef>
              <c:f>Sheet1!$A$2:$A$7</c:f>
              <c:strCache>
                <c:ptCount val="1"/>
                <c:pt idx="0">
                  <c:v>Total Answering</c:v>
                </c:pt>
              </c:strCache>
            </c:strRef>
          </c:cat>
          <c:val>
            <c:numRef>
              <c:f>Sheet1!$B$2:$B$7</c:f>
              <c:numCache>
                <c:formatCode>General</c:formatCode>
                <c:ptCount val="1"/>
                <c:pt idx="0">
                  <c:v>7.6</c:v>
                </c:pt>
              </c:numCache>
            </c:numRef>
          </c:val>
          <c:extLst>
            <c:ext xmlns:c16="http://schemas.microsoft.com/office/drawing/2014/chart" uri="{C3380CC4-5D6E-409C-BE32-E72D297353CC}">
              <c16:uniqueId val="{00000000-D089-4469-949D-F5FFE0130195}"/>
            </c:ext>
          </c:extLst>
        </c:ser>
        <c:ser>
          <c:idx val="1"/>
          <c:order val="1"/>
          <c:tx>
            <c:strRef>
              <c:f>Sheet1!$C$1</c:f>
              <c:strCache>
                <c:ptCount val="1"/>
                <c:pt idx="0">
                  <c:v>Website identifies disease symptoms</c:v>
                </c:pt>
              </c:strCache>
            </c:strRef>
          </c:tx>
          <c:invertIfNegative val="0"/>
          <c:cat>
            <c:strRef>
              <c:f>Sheet1!$A$2:$A$7</c:f>
              <c:strCache>
                <c:ptCount val="1"/>
                <c:pt idx="0">
                  <c:v>Total Answering</c:v>
                </c:pt>
              </c:strCache>
            </c:strRef>
          </c:cat>
          <c:val>
            <c:numRef>
              <c:f>Sheet1!$C$2:$C$7</c:f>
              <c:numCache>
                <c:formatCode>General</c:formatCode>
                <c:ptCount val="1"/>
                <c:pt idx="0">
                  <c:v>7.3</c:v>
                </c:pt>
              </c:numCache>
            </c:numRef>
          </c:val>
          <c:extLst>
            <c:ext xmlns:c16="http://schemas.microsoft.com/office/drawing/2014/chart" uri="{C3380CC4-5D6E-409C-BE32-E72D297353CC}">
              <c16:uniqueId val="{00000001-D089-4469-949D-F5FFE0130195}"/>
            </c:ext>
          </c:extLst>
        </c:ser>
        <c:ser>
          <c:idx val="2"/>
          <c:order val="2"/>
          <c:tx>
            <c:strRef>
              <c:f>Sheet1!$D$1</c:f>
              <c:strCache>
                <c:ptCount val="1"/>
                <c:pt idx="0">
                  <c:v>The website is easy to use</c:v>
                </c:pt>
              </c:strCache>
            </c:strRef>
          </c:tx>
          <c:invertIfNegative val="0"/>
          <c:cat>
            <c:strRef>
              <c:f>Sheet1!$A$2:$A$7</c:f>
              <c:strCache>
                <c:ptCount val="1"/>
                <c:pt idx="0">
                  <c:v>Total Answering</c:v>
                </c:pt>
              </c:strCache>
            </c:strRef>
          </c:cat>
          <c:val>
            <c:numRef>
              <c:f>Sheet1!$D$2:$D$7</c:f>
              <c:numCache>
                <c:formatCode>General</c:formatCode>
                <c:ptCount val="1"/>
                <c:pt idx="0">
                  <c:v>7.2</c:v>
                </c:pt>
              </c:numCache>
            </c:numRef>
          </c:val>
          <c:extLst>
            <c:ext xmlns:c16="http://schemas.microsoft.com/office/drawing/2014/chart" uri="{C3380CC4-5D6E-409C-BE32-E72D297353CC}">
              <c16:uniqueId val="{00000002-D089-4469-949D-F5FFE0130195}"/>
            </c:ext>
          </c:extLst>
        </c:ser>
        <c:ser>
          <c:idx val="3"/>
          <c:order val="3"/>
          <c:tx>
            <c:strRef>
              <c:f>Sheet1!$E$1</c:f>
              <c:strCache>
                <c:ptCount val="1"/>
                <c:pt idx="0">
                  <c:v>Website provides side effects information</c:v>
                </c:pt>
              </c:strCache>
            </c:strRef>
          </c:tx>
          <c:invertIfNegative val="0"/>
          <c:cat>
            <c:strRef>
              <c:f>Sheet1!$A$2:$A$7</c:f>
              <c:strCache>
                <c:ptCount val="1"/>
                <c:pt idx="0">
                  <c:v>Total Answering</c:v>
                </c:pt>
              </c:strCache>
            </c:strRef>
          </c:cat>
          <c:val>
            <c:numRef>
              <c:f>Sheet1!$E$2:$E$7</c:f>
              <c:numCache>
                <c:formatCode>General</c:formatCode>
                <c:ptCount val="1"/>
                <c:pt idx="0">
                  <c:v>7.2</c:v>
                </c:pt>
              </c:numCache>
            </c:numRef>
          </c:val>
          <c:extLst>
            <c:ext xmlns:c16="http://schemas.microsoft.com/office/drawing/2014/chart" uri="{C3380CC4-5D6E-409C-BE32-E72D297353CC}">
              <c16:uniqueId val="{00000003-D089-4469-949D-F5FFE0130195}"/>
            </c:ext>
          </c:extLst>
        </c:ser>
        <c:ser>
          <c:idx val="4"/>
          <c:order val="4"/>
          <c:tx>
            <c:strRef>
              <c:f>Sheet1!$F$1</c:f>
              <c:strCache>
                <c:ptCount val="1"/>
                <c:pt idx="0">
                  <c:v>Website works with doctors to provide accurate data</c:v>
                </c:pt>
              </c:strCache>
            </c:strRef>
          </c:tx>
          <c:invertIfNegative val="0"/>
          <c:cat>
            <c:strRef>
              <c:f>Sheet1!$A$2:$A$7</c:f>
              <c:strCache>
                <c:ptCount val="1"/>
                <c:pt idx="0">
                  <c:v>Total Answering</c:v>
                </c:pt>
              </c:strCache>
            </c:strRef>
          </c:cat>
          <c:val>
            <c:numRef>
              <c:f>Sheet1!$F$2:$F$7</c:f>
              <c:numCache>
                <c:formatCode>General</c:formatCode>
                <c:ptCount val="1"/>
                <c:pt idx="0">
                  <c:v>7.1</c:v>
                </c:pt>
              </c:numCache>
            </c:numRef>
          </c:val>
          <c:extLst>
            <c:ext xmlns:c16="http://schemas.microsoft.com/office/drawing/2014/chart" uri="{C3380CC4-5D6E-409C-BE32-E72D297353CC}">
              <c16:uniqueId val="{00000004-D089-4469-949D-F5FFE0130195}"/>
            </c:ext>
          </c:extLst>
        </c:ser>
        <c:ser>
          <c:idx val="5"/>
          <c:order val="5"/>
          <c:tx>
            <c:strRef>
              <c:f>Sheet1!$G$1</c:f>
              <c:strCache>
                <c:ptCount val="1"/>
                <c:pt idx="0">
                  <c:v>The website is not confusing</c:v>
                </c:pt>
              </c:strCache>
            </c:strRef>
          </c:tx>
          <c:invertIfNegative val="0"/>
          <c:cat>
            <c:strRef>
              <c:f>Sheet1!$A$2:$A$7</c:f>
              <c:strCache>
                <c:ptCount val="1"/>
                <c:pt idx="0">
                  <c:v>Total Answering</c:v>
                </c:pt>
              </c:strCache>
            </c:strRef>
          </c:cat>
          <c:val>
            <c:numRef>
              <c:f>Sheet1!$G$2:$G$7</c:f>
              <c:numCache>
                <c:formatCode>General</c:formatCode>
                <c:ptCount val="1"/>
                <c:pt idx="0">
                  <c:v>7</c:v>
                </c:pt>
              </c:numCache>
            </c:numRef>
          </c:val>
          <c:extLst>
            <c:ext xmlns:c16="http://schemas.microsoft.com/office/drawing/2014/chart" uri="{C3380CC4-5D6E-409C-BE32-E72D297353CC}">
              <c16:uniqueId val="{00000005-D089-4469-949D-F5FFE0130195}"/>
            </c:ext>
          </c:extLst>
        </c:ser>
        <c:ser>
          <c:idx val="6"/>
          <c:order val="6"/>
          <c:tx>
            <c:strRef>
              <c:f>Sheet1!$H$1</c:f>
              <c:strCache>
                <c:ptCount val="1"/>
                <c:pt idx="0">
                  <c:v>The website is not overwhelming</c:v>
                </c:pt>
              </c:strCache>
            </c:strRef>
          </c:tx>
          <c:invertIfNegative val="0"/>
          <c:cat>
            <c:strRef>
              <c:f>Sheet1!$A$2:$A$7</c:f>
              <c:strCache>
                <c:ptCount val="1"/>
                <c:pt idx="0">
                  <c:v>Total Answering</c:v>
                </c:pt>
              </c:strCache>
            </c:strRef>
          </c:cat>
          <c:val>
            <c:numRef>
              <c:f>Sheet1!$H$2:$H$7</c:f>
              <c:numCache>
                <c:formatCode>General</c:formatCode>
                <c:ptCount val="1"/>
                <c:pt idx="0">
                  <c:v>6.5</c:v>
                </c:pt>
              </c:numCache>
            </c:numRef>
          </c:val>
          <c:extLst>
            <c:ext xmlns:c16="http://schemas.microsoft.com/office/drawing/2014/chart" uri="{C3380CC4-5D6E-409C-BE32-E72D297353CC}">
              <c16:uniqueId val="{00000006-D089-4469-949D-F5FFE0130195}"/>
            </c:ext>
          </c:extLst>
        </c:ser>
        <c:ser>
          <c:idx val="7"/>
          <c:order val="7"/>
          <c:tx>
            <c:strRef>
              <c:f>Sheet1!$I$1</c:f>
              <c:strCache>
                <c:ptCount val="1"/>
                <c:pt idx="0">
                  <c:v>Website works with manufacturers to provide accurate data</c:v>
                </c:pt>
              </c:strCache>
            </c:strRef>
          </c:tx>
          <c:invertIfNegative val="0"/>
          <c:cat>
            <c:strRef>
              <c:f>Sheet1!$A$2:$A$7</c:f>
              <c:strCache>
                <c:ptCount val="1"/>
                <c:pt idx="0">
                  <c:v>Total Answering</c:v>
                </c:pt>
              </c:strCache>
            </c:strRef>
          </c:cat>
          <c:val>
            <c:numRef>
              <c:f>Sheet1!$I$2:$I$7</c:f>
              <c:numCache>
                <c:formatCode>General</c:formatCode>
                <c:ptCount val="1"/>
                <c:pt idx="0">
                  <c:v>6.5</c:v>
                </c:pt>
              </c:numCache>
            </c:numRef>
          </c:val>
          <c:extLst>
            <c:ext xmlns:c16="http://schemas.microsoft.com/office/drawing/2014/chart" uri="{C3380CC4-5D6E-409C-BE32-E72D297353CC}">
              <c16:uniqueId val="{00000007-D089-4469-949D-F5FFE0130195}"/>
            </c:ext>
          </c:extLst>
        </c:ser>
        <c:ser>
          <c:idx val="8"/>
          <c:order val="8"/>
          <c:tx>
            <c:strRef>
              <c:f>Sheet1!$J$1</c:f>
              <c:strCache>
                <c:ptCount val="1"/>
                <c:pt idx="0">
                  <c:v>Website provides medical advice</c:v>
                </c:pt>
              </c:strCache>
            </c:strRef>
          </c:tx>
          <c:invertIfNegative val="0"/>
          <c:cat>
            <c:strRef>
              <c:f>Sheet1!$A$2:$A$7</c:f>
              <c:strCache>
                <c:ptCount val="1"/>
                <c:pt idx="0">
                  <c:v>Total Answering</c:v>
                </c:pt>
              </c:strCache>
            </c:strRef>
          </c:cat>
          <c:val>
            <c:numRef>
              <c:f>Sheet1!$J$2:$J$7</c:f>
              <c:numCache>
                <c:formatCode>General</c:formatCode>
                <c:ptCount val="1"/>
                <c:pt idx="0">
                  <c:v>6.4</c:v>
                </c:pt>
              </c:numCache>
            </c:numRef>
          </c:val>
          <c:extLst>
            <c:ext xmlns:c16="http://schemas.microsoft.com/office/drawing/2014/chart" uri="{C3380CC4-5D6E-409C-BE32-E72D297353CC}">
              <c16:uniqueId val="{00000008-D089-4469-949D-F5FFE0130195}"/>
            </c:ext>
          </c:extLst>
        </c:ser>
        <c:ser>
          <c:idx val="9"/>
          <c:order val="9"/>
          <c:tx>
            <c:strRef>
              <c:f>Sheet1!$K$1</c:f>
              <c:strCache>
                <c:ptCount val="1"/>
                <c:pt idx="0">
                  <c:v>Website provides dosing information</c:v>
                </c:pt>
              </c:strCache>
            </c:strRef>
          </c:tx>
          <c:invertIfNegative val="0"/>
          <c:cat>
            <c:strRef>
              <c:f>Sheet1!$A$2:$A$7</c:f>
              <c:strCache>
                <c:ptCount val="1"/>
                <c:pt idx="0">
                  <c:v>Total Answering</c:v>
                </c:pt>
              </c:strCache>
            </c:strRef>
          </c:cat>
          <c:val>
            <c:numRef>
              <c:f>Sheet1!$K$2:$K$7</c:f>
              <c:numCache>
                <c:formatCode>General</c:formatCode>
                <c:ptCount val="1"/>
                <c:pt idx="0">
                  <c:v>5.9</c:v>
                </c:pt>
              </c:numCache>
            </c:numRef>
          </c:val>
          <c:extLst>
            <c:ext xmlns:c16="http://schemas.microsoft.com/office/drawing/2014/chart" uri="{C3380CC4-5D6E-409C-BE32-E72D297353CC}">
              <c16:uniqueId val="{00000009-D089-4469-949D-F5FFE0130195}"/>
            </c:ext>
          </c:extLst>
        </c:ser>
        <c:ser>
          <c:idx val="10"/>
          <c:order val="10"/>
          <c:tx>
            <c:strRef>
              <c:f>Sheet1!$L$1</c:f>
              <c:strCache>
                <c:ptCount val="1"/>
                <c:pt idx="0">
                  <c:v>I can read stories from others who have the same concerns</c:v>
                </c:pt>
              </c:strCache>
            </c:strRef>
          </c:tx>
          <c:invertIfNegative val="0"/>
          <c:cat>
            <c:strRef>
              <c:f>Sheet1!$A$2:$A$7</c:f>
              <c:strCache>
                <c:ptCount val="1"/>
                <c:pt idx="0">
                  <c:v>Total Answering</c:v>
                </c:pt>
              </c:strCache>
            </c:strRef>
          </c:cat>
          <c:val>
            <c:numRef>
              <c:f>Sheet1!$L$2:$L$7</c:f>
              <c:numCache>
                <c:formatCode>General</c:formatCode>
                <c:ptCount val="1"/>
                <c:pt idx="0">
                  <c:v>5.8</c:v>
                </c:pt>
              </c:numCache>
            </c:numRef>
          </c:val>
          <c:extLst>
            <c:ext xmlns:c16="http://schemas.microsoft.com/office/drawing/2014/chart" uri="{C3380CC4-5D6E-409C-BE32-E72D297353CC}">
              <c16:uniqueId val="{0000000A-D089-4469-949D-F5FFE0130195}"/>
            </c:ext>
          </c:extLst>
        </c:ser>
        <c:ser>
          <c:idx val="11"/>
          <c:order val="11"/>
          <c:tx>
            <c:strRef>
              <c:f>Sheet1!$M$1</c:f>
              <c:strCache>
                <c:ptCount val="1"/>
                <c:pt idx="0">
                  <c:v>Website supported by manufacturers</c:v>
                </c:pt>
              </c:strCache>
            </c:strRef>
          </c:tx>
          <c:invertIfNegative val="0"/>
          <c:cat>
            <c:strRef>
              <c:f>Sheet1!$A$2:$A$7</c:f>
              <c:strCache>
                <c:ptCount val="1"/>
                <c:pt idx="0">
                  <c:v>Total Answering</c:v>
                </c:pt>
              </c:strCache>
            </c:strRef>
          </c:cat>
          <c:val>
            <c:numRef>
              <c:f>Sheet1!$M$2:$M$7</c:f>
              <c:numCache>
                <c:formatCode>General</c:formatCode>
                <c:ptCount val="1"/>
                <c:pt idx="0">
                  <c:v>5.2</c:v>
                </c:pt>
              </c:numCache>
            </c:numRef>
          </c:val>
          <c:extLst>
            <c:ext xmlns:c16="http://schemas.microsoft.com/office/drawing/2014/chart" uri="{C3380CC4-5D6E-409C-BE32-E72D297353CC}">
              <c16:uniqueId val="{0000000B-D089-4469-949D-F5FFE0130195}"/>
            </c:ext>
          </c:extLst>
        </c:ser>
        <c:ser>
          <c:idx val="12"/>
          <c:order val="12"/>
          <c:tx>
            <c:strRef>
              <c:f>Sheet1!$N$1</c:f>
              <c:strCache>
                <c:ptCount val="1"/>
                <c:pt idx="0">
                  <c:v>I can share my story with others who have the same concerns</c:v>
                </c:pt>
              </c:strCache>
            </c:strRef>
          </c:tx>
          <c:invertIfNegative val="0"/>
          <c:cat>
            <c:strRef>
              <c:f>Sheet1!$A$2:$A$7</c:f>
              <c:strCache>
                <c:ptCount val="1"/>
                <c:pt idx="0">
                  <c:v>Total Answering</c:v>
                </c:pt>
              </c:strCache>
            </c:strRef>
          </c:cat>
          <c:val>
            <c:numRef>
              <c:f>Sheet1!$N$2:$N$7</c:f>
              <c:numCache>
                <c:formatCode>General</c:formatCode>
                <c:ptCount val="1"/>
                <c:pt idx="0">
                  <c:v>4.8</c:v>
                </c:pt>
              </c:numCache>
            </c:numRef>
          </c:val>
          <c:extLst>
            <c:ext xmlns:c16="http://schemas.microsoft.com/office/drawing/2014/chart" uri="{C3380CC4-5D6E-409C-BE32-E72D297353CC}">
              <c16:uniqueId val="{0000000C-D089-4469-949D-F5FFE0130195}"/>
            </c:ext>
          </c:extLst>
        </c:ser>
        <c:dLbls>
          <c:showLegendKey val="0"/>
          <c:showVal val="0"/>
          <c:showCatName val="0"/>
          <c:showSerName val="0"/>
          <c:showPercent val="0"/>
          <c:showBubbleSize val="0"/>
        </c:dLbls>
        <c:gapWidth val="150"/>
        <c:axId val="168424448"/>
        <c:axId val="84753728"/>
      </c:barChart>
      <c:catAx>
        <c:axId val="168424448"/>
        <c:scaling>
          <c:orientation val="minMax"/>
        </c:scaling>
        <c:delete val="0"/>
        <c:axPos val="b"/>
        <c:numFmt formatCode="General" sourceLinked="0"/>
        <c:majorTickMark val="out"/>
        <c:minorTickMark val="none"/>
        <c:tickLblPos val="nextTo"/>
        <c:txPr>
          <a:bodyPr/>
          <a:lstStyle/>
          <a:p>
            <a:pPr>
              <a:defRPr sz="1000"/>
            </a:pPr>
            <a:endParaRPr lang="en-US"/>
          </a:p>
        </c:txPr>
        <c:crossAx val="84753728"/>
        <c:crosses val="autoZero"/>
        <c:auto val="1"/>
        <c:lblAlgn val="ctr"/>
        <c:lblOffset val="100"/>
        <c:noMultiLvlLbl val="0"/>
      </c:catAx>
      <c:valAx>
        <c:axId val="84753728"/>
        <c:scaling>
          <c:orientation val="minMax"/>
          <c:max val="9"/>
        </c:scaling>
        <c:delete val="0"/>
        <c:axPos val="l"/>
        <c:majorGridlines>
          <c:spPr>
            <a:ln>
              <a:solidFill>
                <a:schemeClr val="bg1">
                  <a:lumMod val="95000"/>
                </a:schemeClr>
              </a:solidFill>
            </a:ln>
          </c:spPr>
        </c:majorGridlines>
        <c:numFmt formatCode="General" sourceLinked="1"/>
        <c:majorTickMark val="out"/>
        <c:minorTickMark val="none"/>
        <c:tickLblPos val="nextTo"/>
        <c:txPr>
          <a:bodyPr/>
          <a:lstStyle/>
          <a:p>
            <a:pPr>
              <a:defRPr sz="1050"/>
            </a:pPr>
            <a:endParaRPr lang="en-US"/>
          </a:p>
        </c:txPr>
        <c:crossAx val="168424448"/>
        <c:crosses val="autoZero"/>
        <c:crossBetween val="between"/>
        <c:majorUnit val="1"/>
      </c:valAx>
    </c:plotArea>
    <c:plotVisOnly val="1"/>
    <c:dispBlanksAs val="gap"/>
    <c:showDLblsOverMax val="0"/>
  </c:chart>
  <c:txPr>
    <a:bodyPr/>
    <a:lstStyle/>
    <a:p>
      <a:pPr>
        <a:defRPr sz="12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Ratings by Age</a:t>
            </a:r>
          </a:p>
        </c:rich>
      </c:tx>
      <c:layout>
        <c:manualLayout>
          <c:xMode val="edge"/>
          <c:yMode val="edge"/>
          <c:x val="0.35327343953024049"/>
          <c:y val="1.967592592592593E-2"/>
        </c:manualLayout>
      </c:layout>
      <c:overlay val="1"/>
    </c:title>
    <c:autoTitleDeleted val="0"/>
    <c:plotArea>
      <c:layout>
        <c:manualLayout>
          <c:layoutTarget val="inner"/>
          <c:xMode val="edge"/>
          <c:yMode val="edge"/>
          <c:x val="4.9687554680664901E-2"/>
          <c:y val="9.6055610236220473E-3"/>
          <c:w val="0.93481988188976373"/>
          <c:h val="0.89172859251968506"/>
        </c:manualLayout>
      </c:layout>
      <c:barChart>
        <c:barDir val="col"/>
        <c:grouping val="clustered"/>
        <c:varyColors val="0"/>
        <c:ser>
          <c:idx val="0"/>
          <c:order val="0"/>
          <c:tx>
            <c:strRef>
              <c:f>Sheet1!$B$1</c:f>
              <c:strCache>
                <c:ptCount val="1"/>
                <c:pt idx="0">
                  <c:v>I trust the information</c:v>
                </c:pt>
              </c:strCache>
            </c:strRef>
          </c:tx>
          <c:invertIfNegative val="0"/>
          <c:cat>
            <c:strRef>
              <c:f>Sheet1!$A$2:$A$6</c:f>
              <c:strCache>
                <c:ptCount val="4"/>
                <c:pt idx="0">
                  <c:v>18-29 years</c:v>
                </c:pt>
                <c:pt idx="1">
                  <c:v>30-49 years</c:v>
                </c:pt>
                <c:pt idx="2">
                  <c:v>50-64 years</c:v>
                </c:pt>
                <c:pt idx="3">
                  <c:v>65+ years</c:v>
                </c:pt>
              </c:strCache>
            </c:strRef>
          </c:cat>
          <c:val>
            <c:numRef>
              <c:f>Sheet1!$B$2:$B$6</c:f>
              <c:numCache>
                <c:formatCode>General</c:formatCode>
                <c:ptCount val="4"/>
                <c:pt idx="0">
                  <c:v>7.1</c:v>
                </c:pt>
                <c:pt idx="1">
                  <c:v>7.7</c:v>
                </c:pt>
                <c:pt idx="2">
                  <c:v>7.7</c:v>
                </c:pt>
                <c:pt idx="3">
                  <c:v>7.9</c:v>
                </c:pt>
              </c:numCache>
            </c:numRef>
          </c:val>
          <c:extLst>
            <c:ext xmlns:c16="http://schemas.microsoft.com/office/drawing/2014/chart" uri="{C3380CC4-5D6E-409C-BE32-E72D297353CC}">
              <c16:uniqueId val="{00000000-C747-46D1-A8F1-6A28254AC508}"/>
            </c:ext>
          </c:extLst>
        </c:ser>
        <c:ser>
          <c:idx val="1"/>
          <c:order val="1"/>
          <c:tx>
            <c:strRef>
              <c:f>Sheet1!$C$1</c:f>
              <c:strCache>
                <c:ptCount val="1"/>
                <c:pt idx="0">
                  <c:v>Website identifies disease symptoms</c:v>
                </c:pt>
              </c:strCache>
            </c:strRef>
          </c:tx>
          <c:invertIfNegative val="0"/>
          <c:cat>
            <c:strRef>
              <c:f>Sheet1!$A$2:$A$6</c:f>
              <c:strCache>
                <c:ptCount val="4"/>
                <c:pt idx="0">
                  <c:v>18-29 years</c:v>
                </c:pt>
                <c:pt idx="1">
                  <c:v>30-49 years</c:v>
                </c:pt>
                <c:pt idx="2">
                  <c:v>50-64 years</c:v>
                </c:pt>
                <c:pt idx="3">
                  <c:v>65+ years</c:v>
                </c:pt>
              </c:strCache>
            </c:strRef>
          </c:cat>
          <c:val>
            <c:numRef>
              <c:f>Sheet1!$C$2:$C$6</c:f>
              <c:numCache>
                <c:formatCode>General</c:formatCode>
                <c:ptCount val="4"/>
                <c:pt idx="0">
                  <c:v>6.8</c:v>
                </c:pt>
                <c:pt idx="1">
                  <c:v>7.4</c:v>
                </c:pt>
                <c:pt idx="2">
                  <c:v>7.5</c:v>
                </c:pt>
                <c:pt idx="3">
                  <c:v>7.5</c:v>
                </c:pt>
              </c:numCache>
            </c:numRef>
          </c:val>
          <c:extLst>
            <c:ext xmlns:c16="http://schemas.microsoft.com/office/drawing/2014/chart" uri="{C3380CC4-5D6E-409C-BE32-E72D297353CC}">
              <c16:uniqueId val="{00000001-C747-46D1-A8F1-6A28254AC508}"/>
            </c:ext>
          </c:extLst>
        </c:ser>
        <c:ser>
          <c:idx val="2"/>
          <c:order val="2"/>
          <c:tx>
            <c:strRef>
              <c:f>Sheet1!$D$1</c:f>
              <c:strCache>
                <c:ptCount val="1"/>
                <c:pt idx="0">
                  <c:v>The website is easy to use</c:v>
                </c:pt>
              </c:strCache>
            </c:strRef>
          </c:tx>
          <c:invertIfNegative val="0"/>
          <c:cat>
            <c:strRef>
              <c:f>Sheet1!$A$2:$A$6</c:f>
              <c:strCache>
                <c:ptCount val="4"/>
                <c:pt idx="0">
                  <c:v>18-29 years</c:v>
                </c:pt>
                <c:pt idx="1">
                  <c:v>30-49 years</c:v>
                </c:pt>
                <c:pt idx="2">
                  <c:v>50-64 years</c:v>
                </c:pt>
                <c:pt idx="3">
                  <c:v>65+ years</c:v>
                </c:pt>
              </c:strCache>
            </c:strRef>
          </c:cat>
          <c:val>
            <c:numRef>
              <c:f>Sheet1!$D$2:$D$6</c:f>
              <c:numCache>
                <c:formatCode>General</c:formatCode>
                <c:ptCount val="4"/>
                <c:pt idx="0">
                  <c:v>6.8</c:v>
                </c:pt>
                <c:pt idx="1">
                  <c:v>7.3</c:v>
                </c:pt>
                <c:pt idx="2">
                  <c:v>7.6</c:v>
                </c:pt>
                <c:pt idx="3">
                  <c:v>7.4</c:v>
                </c:pt>
              </c:numCache>
            </c:numRef>
          </c:val>
          <c:extLst>
            <c:ext xmlns:c16="http://schemas.microsoft.com/office/drawing/2014/chart" uri="{C3380CC4-5D6E-409C-BE32-E72D297353CC}">
              <c16:uniqueId val="{00000002-C747-46D1-A8F1-6A28254AC508}"/>
            </c:ext>
          </c:extLst>
        </c:ser>
        <c:ser>
          <c:idx val="3"/>
          <c:order val="3"/>
          <c:tx>
            <c:strRef>
              <c:f>Sheet1!$E$1</c:f>
              <c:strCache>
                <c:ptCount val="1"/>
                <c:pt idx="0">
                  <c:v>Website provides side effects information</c:v>
                </c:pt>
              </c:strCache>
            </c:strRef>
          </c:tx>
          <c:invertIfNegative val="0"/>
          <c:cat>
            <c:strRef>
              <c:f>Sheet1!$A$2:$A$6</c:f>
              <c:strCache>
                <c:ptCount val="4"/>
                <c:pt idx="0">
                  <c:v>18-29 years</c:v>
                </c:pt>
                <c:pt idx="1">
                  <c:v>30-49 years</c:v>
                </c:pt>
                <c:pt idx="2">
                  <c:v>50-64 years</c:v>
                </c:pt>
                <c:pt idx="3">
                  <c:v>65+ years</c:v>
                </c:pt>
              </c:strCache>
            </c:strRef>
          </c:cat>
          <c:val>
            <c:numRef>
              <c:f>Sheet1!$E$2:$E$6</c:f>
              <c:numCache>
                <c:formatCode>General</c:formatCode>
                <c:ptCount val="4"/>
                <c:pt idx="0">
                  <c:v>6.8</c:v>
                </c:pt>
                <c:pt idx="1">
                  <c:v>7.4</c:v>
                </c:pt>
                <c:pt idx="2">
                  <c:v>7.3</c:v>
                </c:pt>
                <c:pt idx="3">
                  <c:v>7.6</c:v>
                </c:pt>
              </c:numCache>
            </c:numRef>
          </c:val>
          <c:extLst>
            <c:ext xmlns:c16="http://schemas.microsoft.com/office/drawing/2014/chart" uri="{C3380CC4-5D6E-409C-BE32-E72D297353CC}">
              <c16:uniqueId val="{00000003-C747-46D1-A8F1-6A28254AC508}"/>
            </c:ext>
          </c:extLst>
        </c:ser>
        <c:ser>
          <c:idx val="4"/>
          <c:order val="4"/>
          <c:tx>
            <c:strRef>
              <c:f>Sheet1!$F$1</c:f>
              <c:strCache>
                <c:ptCount val="1"/>
                <c:pt idx="0">
                  <c:v>Website works with doctors to provide accurate data</c:v>
                </c:pt>
              </c:strCache>
            </c:strRef>
          </c:tx>
          <c:invertIfNegative val="0"/>
          <c:cat>
            <c:strRef>
              <c:f>Sheet1!$A$2:$A$6</c:f>
              <c:strCache>
                <c:ptCount val="4"/>
                <c:pt idx="0">
                  <c:v>18-29 years</c:v>
                </c:pt>
                <c:pt idx="1">
                  <c:v>30-49 years</c:v>
                </c:pt>
                <c:pt idx="2">
                  <c:v>50-64 years</c:v>
                </c:pt>
                <c:pt idx="3">
                  <c:v>65+ years</c:v>
                </c:pt>
              </c:strCache>
            </c:strRef>
          </c:cat>
          <c:val>
            <c:numRef>
              <c:f>Sheet1!$F$2:$F$6</c:f>
              <c:numCache>
                <c:formatCode>General</c:formatCode>
                <c:ptCount val="4"/>
                <c:pt idx="0">
                  <c:v>6.8</c:v>
                </c:pt>
                <c:pt idx="1">
                  <c:v>7</c:v>
                </c:pt>
                <c:pt idx="2">
                  <c:v>7.4</c:v>
                </c:pt>
                <c:pt idx="3">
                  <c:v>7.5</c:v>
                </c:pt>
              </c:numCache>
            </c:numRef>
          </c:val>
          <c:extLst>
            <c:ext xmlns:c16="http://schemas.microsoft.com/office/drawing/2014/chart" uri="{C3380CC4-5D6E-409C-BE32-E72D297353CC}">
              <c16:uniqueId val="{00000004-C747-46D1-A8F1-6A28254AC508}"/>
            </c:ext>
          </c:extLst>
        </c:ser>
        <c:ser>
          <c:idx val="5"/>
          <c:order val="5"/>
          <c:tx>
            <c:strRef>
              <c:f>Sheet1!$G$1</c:f>
              <c:strCache>
                <c:ptCount val="1"/>
                <c:pt idx="0">
                  <c:v>The website is not confusing</c:v>
                </c:pt>
              </c:strCache>
            </c:strRef>
          </c:tx>
          <c:invertIfNegative val="0"/>
          <c:cat>
            <c:strRef>
              <c:f>Sheet1!$A$2:$A$6</c:f>
              <c:strCache>
                <c:ptCount val="4"/>
                <c:pt idx="0">
                  <c:v>18-29 years</c:v>
                </c:pt>
                <c:pt idx="1">
                  <c:v>30-49 years</c:v>
                </c:pt>
                <c:pt idx="2">
                  <c:v>50-64 years</c:v>
                </c:pt>
                <c:pt idx="3">
                  <c:v>65+ years</c:v>
                </c:pt>
              </c:strCache>
            </c:strRef>
          </c:cat>
          <c:val>
            <c:numRef>
              <c:f>Sheet1!$G$2:$G$6</c:f>
              <c:numCache>
                <c:formatCode>General</c:formatCode>
                <c:ptCount val="4"/>
                <c:pt idx="0">
                  <c:v>6.6</c:v>
                </c:pt>
                <c:pt idx="1">
                  <c:v>7.1</c:v>
                </c:pt>
                <c:pt idx="2">
                  <c:v>7.3</c:v>
                </c:pt>
                <c:pt idx="3">
                  <c:v>7.3</c:v>
                </c:pt>
              </c:numCache>
            </c:numRef>
          </c:val>
          <c:extLst>
            <c:ext xmlns:c16="http://schemas.microsoft.com/office/drawing/2014/chart" uri="{C3380CC4-5D6E-409C-BE32-E72D297353CC}">
              <c16:uniqueId val="{00000005-C747-46D1-A8F1-6A28254AC508}"/>
            </c:ext>
          </c:extLst>
        </c:ser>
        <c:ser>
          <c:idx val="6"/>
          <c:order val="6"/>
          <c:tx>
            <c:strRef>
              <c:f>Sheet1!$H$1</c:f>
              <c:strCache>
                <c:ptCount val="1"/>
                <c:pt idx="0">
                  <c:v>The website is not overwhelming</c:v>
                </c:pt>
              </c:strCache>
            </c:strRef>
          </c:tx>
          <c:invertIfNegative val="0"/>
          <c:cat>
            <c:strRef>
              <c:f>Sheet1!$A$2:$A$6</c:f>
              <c:strCache>
                <c:ptCount val="4"/>
                <c:pt idx="0">
                  <c:v>18-29 years</c:v>
                </c:pt>
                <c:pt idx="1">
                  <c:v>30-49 years</c:v>
                </c:pt>
                <c:pt idx="2">
                  <c:v>50-64 years</c:v>
                </c:pt>
                <c:pt idx="3">
                  <c:v>65+ years</c:v>
                </c:pt>
              </c:strCache>
            </c:strRef>
          </c:cat>
          <c:val>
            <c:numRef>
              <c:f>Sheet1!$H$2:$H$6</c:f>
              <c:numCache>
                <c:formatCode>General</c:formatCode>
                <c:ptCount val="4"/>
                <c:pt idx="0">
                  <c:v>6.2</c:v>
                </c:pt>
                <c:pt idx="1">
                  <c:v>6.5</c:v>
                </c:pt>
                <c:pt idx="2">
                  <c:v>6.7</c:v>
                </c:pt>
                <c:pt idx="3">
                  <c:v>6.5</c:v>
                </c:pt>
              </c:numCache>
            </c:numRef>
          </c:val>
          <c:extLst>
            <c:ext xmlns:c16="http://schemas.microsoft.com/office/drawing/2014/chart" uri="{C3380CC4-5D6E-409C-BE32-E72D297353CC}">
              <c16:uniqueId val="{00000006-C747-46D1-A8F1-6A28254AC508}"/>
            </c:ext>
          </c:extLst>
        </c:ser>
        <c:ser>
          <c:idx val="7"/>
          <c:order val="7"/>
          <c:tx>
            <c:strRef>
              <c:f>Sheet1!$I$1</c:f>
              <c:strCache>
                <c:ptCount val="1"/>
                <c:pt idx="0">
                  <c:v>Website works with manufacturers to provide accurate data</c:v>
                </c:pt>
              </c:strCache>
            </c:strRef>
          </c:tx>
          <c:invertIfNegative val="0"/>
          <c:cat>
            <c:strRef>
              <c:f>Sheet1!$A$2:$A$6</c:f>
              <c:strCache>
                <c:ptCount val="4"/>
                <c:pt idx="0">
                  <c:v>18-29 years</c:v>
                </c:pt>
                <c:pt idx="1">
                  <c:v>30-49 years</c:v>
                </c:pt>
                <c:pt idx="2">
                  <c:v>50-64 years</c:v>
                </c:pt>
                <c:pt idx="3">
                  <c:v>65+ years</c:v>
                </c:pt>
              </c:strCache>
            </c:strRef>
          </c:cat>
          <c:val>
            <c:numRef>
              <c:f>Sheet1!$I$2:$I$6</c:f>
              <c:numCache>
                <c:formatCode>General</c:formatCode>
                <c:ptCount val="4"/>
                <c:pt idx="0">
                  <c:v>6.5</c:v>
                </c:pt>
                <c:pt idx="1">
                  <c:v>6.7</c:v>
                </c:pt>
                <c:pt idx="2">
                  <c:v>6.6</c:v>
                </c:pt>
                <c:pt idx="3">
                  <c:v>6.3</c:v>
                </c:pt>
              </c:numCache>
            </c:numRef>
          </c:val>
          <c:extLst>
            <c:ext xmlns:c16="http://schemas.microsoft.com/office/drawing/2014/chart" uri="{C3380CC4-5D6E-409C-BE32-E72D297353CC}">
              <c16:uniqueId val="{00000007-C747-46D1-A8F1-6A28254AC508}"/>
            </c:ext>
          </c:extLst>
        </c:ser>
        <c:ser>
          <c:idx val="8"/>
          <c:order val="8"/>
          <c:tx>
            <c:strRef>
              <c:f>Sheet1!$J$1</c:f>
              <c:strCache>
                <c:ptCount val="1"/>
                <c:pt idx="0">
                  <c:v>Website provides medical advice</c:v>
                </c:pt>
              </c:strCache>
            </c:strRef>
          </c:tx>
          <c:invertIfNegative val="0"/>
          <c:cat>
            <c:strRef>
              <c:f>Sheet1!$A$2:$A$6</c:f>
              <c:strCache>
                <c:ptCount val="4"/>
                <c:pt idx="0">
                  <c:v>18-29 years</c:v>
                </c:pt>
                <c:pt idx="1">
                  <c:v>30-49 years</c:v>
                </c:pt>
                <c:pt idx="2">
                  <c:v>50-64 years</c:v>
                </c:pt>
                <c:pt idx="3">
                  <c:v>65+ years</c:v>
                </c:pt>
              </c:strCache>
            </c:strRef>
          </c:cat>
          <c:val>
            <c:numRef>
              <c:f>Sheet1!$J$2:$J$6</c:f>
              <c:numCache>
                <c:formatCode>General</c:formatCode>
                <c:ptCount val="4"/>
                <c:pt idx="0">
                  <c:v>6.5</c:v>
                </c:pt>
                <c:pt idx="1">
                  <c:v>6.6</c:v>
                </c:pt>
                <c:pt idx="2">
                  <c:v>6.4</c:v>
                </c:pt>
                <c:pt idx="3">
                  <c:v>5.7</c:v>
                </c:pt>
              </c:numCache>
            </c:numRef>
          </c:val>
          <c:extLst>
            <c:ext xmlns:c16="http://schemas.microsoft.com/office/drawing/2014/chart" uri="{C3380CC4-5D6E-409C-BE32-E72D297353CC}">
              <c16:uniqueId val="{00000008-C747-46D1-A8F1-6A28254AC508}"/>
            </c:ext>
          </c:extLst>
        </c:ser>
        <c:ser>
          <c:idx val="9"/>
          <c:order val="9"/>
          <c:tx>
            <c:strRef>
              <c:f>Sheet1!$K$1</c:f>
              <c:strCache>
                <c:ptCount val="1"/>
                <c:pt idx="0">
                  <c:v>Website provides dosing information</c:v>
                </c:pt>
              </c:strCache>
            </c:strRef>
          </c:tx>
          <c:invertIfNegative val="0"/>
          <c:cat>
            <c:strRef>
              <c:f>Sheet1!$A$2:$A$6</c:f>
              <c:strCache>
                <c:ptCount val="4"/>
                <c:pt idx="0">
                  <c:v>18-29 years</c:v>
                </c:pt>
                <c:pt idx="1">
                  <c:v>30-49 years</c:v>
                </c:pt>
                <c:pt idx="2">
                  <c:v>50-64 years</c:v>
                </c:pt>
                <c:pt idx="3">
                  <c:v>65+ years</c:v>
                </c:pt>
              </c:strCache>
            </c:strRef>
          </c:cat>
          <c:val>
            <c:numRef>
              <c:f>Sheet1!$K$2:$K$6</c:f>
              <c:numCache>
                <c:formatCode>General</c:formatCode>
                <c:ptCount val="4"/>
                <c:pt idx="0">
                  <c:v>5.8</c:v>
                </c:pt>
                <c:pt idx="1">
                  <c:v>6.1</c:v>
                </c:pt>
                <c:pt idx="2">
                  <c:v>5.7</c:v>
                </c:pt>
                <c:pt idx="3">
                  <c:v>5.6</c:v>
                </c:pt>
              </c:numCache>
            </c:numRef>
          </c:val>
          <c:extLst>
            <c:ext xmlns:c16="http://schemas.microsoft.com/office/drawing/2014/chart" uri="{C3380CC4-5D6E-409C-BE32-E72D297353CC}">
              <c16:uniqueId val="{00000009-C747-46D1-A8F1-6A28254AC508}"/>
            </c:ext>
          </c:extLst>
        </c:ser>
        <c:ser>
          <c:idx val="10"/>
          <c:order val="10"/>
          <c:tx>
            <c:strRef>
              <c:f>Sheet1!$L$1</c:f>
              <c:strCache>
                <c:ptCount val="1"/>
                <c:pt idx="0">
                  <c:v>I can read stories from others who have the same concerns</c:v>
                </c:pt>
              </c:strCache>
            </c:strRef>
          </c:tx>
          <c:invertIfNegative val="0"/>
          <c:cat>
            <c:strRef>
              <c:f>Sheet1!$A$2:$A$6</c:f>
              <c:strCache>
                <c:ptCount val="4"/>
                <c:pt idx="0">
                  <c:v>18-29 years</c:v>
                </c:pt>
                <c:pt idx="1">
                  <c:v>30-49 years</c:v>
                </c:pt>
                <c:pt idx="2">
                  <c:v>50-64 years</c:v>
                </c:pt>
                <c:pt idx="3">
                  <c:v>65+ years</c:v>
                </c:pt>
              </c:strCache>
            </c:strRef>
          </c:cat>
          <c:val>
            <c:numRef>
              <c:f>Sheet1!$L$2:$L$6</c:f>
              <c:numCache>
                <c:formatCode>General</c:formatCode>
                <c:ptCount val="4"/>
                <c:pt idx="0">
                  <c:v>6</c:v>
                </c:pt>
                <c:pt idx="1">
                  <c:v>6.2</c:v>
                </c:pt>
                <c:pt idx="2">
                  <c:v>5.6</c:v>
                </c:pt>
                <c:pt idx="3">
                  <c:v>4.7</c:v>
                </c:pt>
              </c:numCache>
            </c:numRef>
          </c:val>
          <c:extLst>
            <c:ext xmlns:c16="http://schemas.microsoft.com/office/drawing/2014/chart" uri="{C3380CC4-5D6E-409C-BE32-E72D297353CC}">
              <c16:uniqueId val="{0000000A-C747-46D1-A8F1-6A28254AC508}"/>
            </c:ext>
          </c:extLst>
        </c:ser>
        <c:ser>
          <c:idx val="11"/>
          <c:order val="11"/>
          <c:tx>
            <c:strRef>
              <c:f>Sheet1!$M$1</c:f>
              <c:strCache>
                <c:ptCount val="1"/>
                <c:pt idx="0">
                  <c:v>Website supported by manufacturers</c:v>
                </c:pt>
              </c:strCache>
            </c:strRef>
          </c:tx>
          <c:invertIfNegative val="0"/>
          <c:cat>
            <c:strRef>
              <c:f>Sheet1!$A$2:$A$6</c:f>
              <c:strCache>
                <c:ptCount val="4"/>
                <c:pt idx="0">
                  <c:v>18-29 years</c:v>
                </c:pt>
                <c:pt idx="1">
                  <c:v>30-49 years</c:v>
                </c:pt>
                <c:pt idx="2">
                  <c:v>50-64 years</c:v>
                </c:pt>
                <c:pt idx="3">
                  <c:v>65+ years</c:v>
                </c:pt>
              </c:strCache>
            </c:strRef>
          </c:cat>
          <c:val>
            <c:numRef>
              <c:f>Sheet1!$M$2:$M$6</c:f>
              <c:numCache>
                <c:formatCode>General</c:formatCode>
                <c:ptCount val="4"/>
                <c:pt idx="0">
                  <c:v>5.5</c:v>
                </c:pt>
                <c:pt idx="1">
                  <c:v>5.4</c:v>
                </c:pt>
                <c:pt idx="2">
                  <c:v>4.7</c:v>
                </c:pt>
                <c:pt idx="3">
                  <c:v>4.7</c:v>
                </c:pt>
              </c:numCache>
            </c:numRef>
          </c:val>
          <c:extLst>
            <c:ext xmlns:c16="http://schemas.microsoft.com/office/drawing/2014/chart" uri="{C3380CC4-5D6E-409C-BE32-E72D297353CC}">
              <c16:uniqueId val="{0000000B-C747-46D1-A8F1-6A28254AC508}"/>
            </c:ext>
          </c:extLst>
        </c:ser>
        <c:ser>
          <c:idx val="12"/>
          <c:order val="12"/>
          <c:tx>
            <c:strRef>
              <c:f>Sheet1!$N$1</c:f>
              <c:strCache>
                <c:ptCount val="1"/>
                <c:pt idx="0">
                  <c:v>I can share my story with others who have the same concerns</c:v>
                </c:pt>
              </c:strCache>
            </c:strRef>
          </c:tx>
          <c:invertIfNegative val="0"/>
          <c:cat>
            <c:strRef>
              <c:f>Sheet1!$A$2:$A$6</c:f>
              <c:strCache>
                <c:ptCount val="4"/>
                <c:pt idx="0">
                  <c:v>18-29 years</c:v>
                </c:pt>
                <c:pt idx="1">
                  <c:v>30-49 years</c:v>
                </c:pt>
                <c:pt idx="2">
                  <c:v>50-64 years</c:v>
                </c:pt>
                <c:pt idx="3">
                  <c:v>65+ years</c:v>
                </c:pt>
              </c:strCache>
            </c:strRef>
          </c:cat>
          <c:val>
            <c:numRef>
              <c:f>Sheet1!$N$2:$N$6</c:f>
              <c:numCache>
                <c:formatCode>General</c:formatCode>
                <c:ptCount val="4"/>
                <c:pt idx="0">
                  <c:v>5.4</c:v>
                </c:pt>
                <c:pt idx="1">
                  <c:v>5.0999999999999996</c:v>
                </c:pt>
                <c:pt idx="2">
                  <c:v>4.4000000000000004</c:v>
                </c:pt>
                <c:pt idx="3">
                  <c:v>3.6</c:v>
                </c:pt>
              </c:numCache>
            </c:numRef>
          </c:val>
          <c:extLst>
            <c:ext xmlns:c16="http://schemas.microsoft.com/office/drawing/2014/chart" uri="{C3380CC4-5D6E-409C-BE32-E72D297353CC}">
              <c16:uniqueId val="{0000000C-C747-46D1-A8F1-6A28254AC508}"/>
            </c:ext>
          </c:extLst>
        </c:ser>
        <c:dLbls>
          <c:showLegendKey val="0"/>
          <c:showVal val="0"/>
          <c:showCatName val="0"/>
          <c:showSerName val="0"/>
          <c:showPercent val="0"/>
          <c:showBubbleSize val="0"/>
        </c:dLbls>
        <c:gapWidth val="150"/>
        <c:axId val="168423936"/>
        <c:axId val="168895616"/>
      </c:barChart>
      <c:catAx>
        <c:axId val="168423936"/>
        <c:scaling>
          <c:orientation val="minMax"/>
        </c:scaling>
        <c:delete val="0"/>
        <c:axPos val="b"/>
        <c:numFmt formatCode="General" sourceLinked="0"/>
        <c:majorTickMark val="out"/>
        <c:minorTickMark val="none"/>
        <c:tickLblPos val="nextTo"/>
        <c:txPr>
          <a:bodyPr/>
          <a:lstStyle/>
          <a:p>
            <a:pPr>
              <a:defRPr sz="1000"/>
            </a:pPr>
            <a:endParaRPr lang="en-US"/>
          </a:p>
        </c:txPr>
        <c:crossAx val="168895616"/>
        <c:crosses val="autoZero"/>
        <c:auto val="1"/>
        <c:lblAlgn val="ctr"/>
        <c:lblOffset val="100"/>
        <c:noMultiLvlLbl val="0"/>
      </c:catAx>
      <c:valAx>
        <c:axId val="168895616"/>
        <c:scaling>
          <c:orientation val="minMax"/>
          <c:max val="9"/>
        </c:scaling>
        <c:delete val="0"/>
        <c:axPos val="l"/>
        <c:majorGridlines>
          <c:spPr>
            <a:ln>
              <a:solidFill>
                <a:schemeClr val="bg1">
                  <a:lumMod val="95000"/>
                </a:schemeClr>
              </a:solidFill>
            </a:ln>
          </c:spPr>
        </c:majorGridlines>
        <c:numFmt formatCode="General" sourceLinked="1"/>
        <c:majorTickMark val="out"/>
        <c:minorTickMark val="none"/>
        <c:tickLblPos val="nextTo"/>
        <c:txPr>
          <a:bodyPr/>
          <a:lstStyle/>
          <a:p>
            <a:pPr>
              <a:defRPr sz="1050"/>
            </a:pPr>
            <a:endParaRPr lang="en-US"/>
          </a:p>
        </c:txPr>
        <c:crossAx val="168423936"/>
        <c:crosses val="autoZero"/>
        <c:crossBetween val="between"/>
        <c:majorUnit val="1"/>
      </c:valAx>
    </c:plotArea>
    <c:plotVisOnly val="1"/>
    <c:dispBlanksAs val="gap"/>
    <c:showDLblsOverMax val="0"/>
  </c:chart>
  <c:txPr>
    <a:bodyPr/>
    <a:lstStyle/>
    <a:p>
      <a:pPr>
        <a:defRPr sz="12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view3D>
    <c:floor>
      <c:thickness val="0"/>
      <c:spPr>
        <a:noFill/>
        <a:ln w="6350" cap="rnd" cmpd="sng" algn="ctr">
          <a:solidFill>
            <a:schemeClr val="tx1">
              <a:tint val="75000"/>
              <a:shade val="95000"/>
              <a:satMod val="105000"/>
            </a:schemeClr>
          </a:solidFill>
          <a:prstDash val="solid"/>
          <a:round/>
        </a:ln>
        <a:effectLst/>
        <a:sp3d contourW="6350">
          <a:contourClr>
            <a:schemeClr val="tx1">
              <a:tint val="75000"/>
              <a:shade val="95000"/>
              <a:satMod val="105000"/>
            </a:schemeClr>
          </a:contourClr>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6786394851328519E-2"/>
          <c:y val="5.7927545241055395E-2"/>
          <c:w val="0.59690504440369607"/>
          <c:h val="0.79834403923193809"/>
        </c:manualLayout>
      </c:layout>
      <c:bar3DChart>
        <c:barDir val="col"/>
        <c:grouping val="standard"/>
        <c:varyColors val="0"/>
        <c:ser>
          <c:idx val="0"/>
          <c:order val="0"/>
          <c:tx>
            <c:strRef>
              <c:f>Sheet1!$B$1</c:f>
              <c:strCache>
                <c:ptCount val="1"/>
                <c:pt idx="0">
                  <c:v>Population (millions)</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85000"/>
                        <a:lumOff val="15000"/>
                      </a:schemeClr>
                    </a:solidFill>
                    <a:latin typeface="Gill Sans MT" panose="020B0502020104020203"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Germany</c:v>
                </c:pt>
                <c:pt idx="1">
                  <c:v>United Kingdom</c:v>
                </c:pt>
                <c:pt idx="2">
                  <c:v>Lichtenstein</c:v>
                </c:pt>
              </c:strCache>
            </c:strRef>
          </c:cat>
          <c:val>
            <c:numRef>
              <c:f>Sheet1!$B$2:$B$4</c:f>
              <c:numCache>
                <c:formatCode>0</c:formatCode>
                <c:ptCount val="3"/>
                <c:pt idx="0">
                  <c:v>80.989999999999995</c:v>
                </c:pt>
                <c:pt idx="1">
                  <c:v>63.74</c:v>
                </c:pt>
                <c:pt idx="2">
                  <c:v>0.04</c:v>
                </c:pt>
              </c:numCache>
            </c:numRef>
          </c:val>
          <c:extLst>
            <c:ext xmlns:c16="http://schemas.microsoft.com/office/drawing/2014/chart" uri="{C3380CC4-5D6E-409C-BE32-E72D297353CC}">
              <c16:uniqueId val="{00000000-C766-4C3A-8839-81F38B51AAA6}"/>
            </c:ext>
          </c:extLst>
        </c:ser>
        <c:ser>
          <c:idx val="1"/>
          <c:order val="1"/>
          <c:tx>
            <c:strRef>
              <c:f>Sheet1!$C$1</c:f>
              <c:strCache>
                <c:ptCount val="1"/>
                <c:pt idx="0">
                  <c:v>Area (sq. km - thousands)</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85000"/>
                        <a:lumOff val="15000"/>
                      </a:schemeClr>
                    </a:solidFill>
                    <a:latin typeface="Gill Sans MT" panose="020B0502020104020203"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Germany</c:v>
                </c:pt>
                <c:pt idx="1">
                  <c:v>United Kingdom</c:v>
                </c:pt>
                <c:pt idx="2">
                  <c:v>Lichtenstein</c:v>
                </c:pt>
              </c:strCache>
            </c:strRef>
          </c:cat>
          <c:val>
            <c:numRef>
              <c:f>Sheet1!$C$2:$C$4</c:f>
              <c:numCache>
                <c:formatCode>0</c:formatCode>
                <c:ptCount val="3"/>
                <c:pt idx="0">
                  <c:v>243.6</c:v>
                </c:pt>
                <c:pt idx="1">
                  <c:v>35</c:v>
                </c:pt>
                <c:pt idx="2">
                  <c:v>0.2</c:v>
                </c:pt>
              </c:numCache>
            </c:numRef>
          </c:val>
          <c:extLst>
            <c:ext xmlns:c16="http://schemas.microsoft.com/office/drawing/2014/chart" uri="{C3380CC4-5D6E-409C-BE32-E72D297353CC}">
              <c16:uniqueId val="{00000001-C766-4C3A-8839-81F38B51AAA6}"/>
            </c:ext>
          </c:extLst>
        </c:ser>
        <c:dLbls>
          <c:showLegendKey val="0"/>
          <c:showVal val="0"/>
          <c:showCatName val="0"/>
          <c:showSerName val="0"/>
          <c:showPercent val="0"/>
          <c:showBubbleSize val="0"/>
        </c:dLbls>
        <c:gapWidth val="150"/>
        <c:shape val="box"/>
        <c:axId val="171482112"/>
        <c:axId val="81509696"/>
        <c:axId val="112324608"/>
      </c:bar3DChart>
      <c:catAx>
        <c:axId val="171482112"/>
        <c:scaling>
          <c:orientation val="minMax"/>
        </c:scaling>
        <c:delete val="0"/>
        <c:axPos val="b"/>
        <c:numFmt formatCode="General" sourceLinked="0"/>
        <c:majorTickMark val="out"/>
        <c:minorTickMark val="none"/>
        <c:tickLblPos val="nextTo"/>
        <c:spPr>
          <a:noFill/>
          <a:ln w="6350" cap="rnd"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200" b="0" i="0" u="none" strike="noStrike" kern="1200" baseline="0">
                <a:solidFill>
                  <a:schemeClr val="tx1">
                    <a:lumMod val="85000"/>
                    <a:lumOff val="15000"/>
                  </a:schemeClr>
                </a:solidFill>
                <a:latin typeface="Gill Sans MT" panose="020B0502020104020203" pitchFamily="34" charset="0"/>
                <a:ea typeface="+mn-ea"/>
                <a:cs typeface="+mn-cs"/>
              </a:defRPr>
            </a:pPr>
            <a:endParaRPr lang="en-US"/>
          </a:p>
        </c:txPr>
        <c:crossAx val="81509696"/>
        <c:crosses val="autoZero"/>
        <c:auto val="1"/>
        <c:lblAlgn val="ctr"/>
        <c:lblOffset val="100"/>
        <c:noMultiLvlLbl val="0"/>
      </c:catAx>
      <c:valAx>
        <c:axId val="81509696"/>
        <c:scaling>
          <c:orientation val="minMax"/>
        </c:scaling>
        <c:delete val="0"/>
        <c:axPos val="l"/>
        <c:majorGridlines>
          <c:spPr>
            <a:ln w="6350" cap="rnd" cmpd="sng" algn="ctr">
              <a:solidFill>
                <a:schemeClr val="accent5">
                  <a:lumMod val="20000"/>
                  <a:lumOff val="80000"/>
                </a:schemeClr>
              </a:solidFill>
              <a:prstDash val="solid"/>
              <a:round/>
            </a:ln>
            <a:effectLst/>
          </c:spPr>
        </c:majorGridlines>
        <c:numFmt formatCode="0" sourceLinked="1"/>
        <c:majorTickMark val="out"/>
        <c:minorTickMark val="none"/>
        <c:tickLblPos val="nextTo"/>
        <c:spPr>
          <a:noFill/>
          <a:ln w="6350" cap="rnd"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200" b="0" i="0" u="none" strike="noStrike" kern="1200" baseline="0">
                <a:solidFill>
                  <a:schemeClr val="tx1">
                    <a:lumMod val="85000"/>
                    <a:lumOff val="15000"/>
                  </a:schemeClr>
                </a:solidFill>
                <a:latin typeface="Gill Sans MT" panose="020B0502020104020203" pitchFamily="34" charset="0"/>
                <a:ea typeface="+mn-ea"/>
                <a:cs typeface="+mn-cs"/>
              </a:defRPr>
            </a:pPr>
            <a:endParaRPr lang="en-US"/>
          </a:p>
        </c:txPr>
        <c:crossAx val="171482112"/>
        <c:crosses val="autoZero"/>
        <c:crossBetween val="between"/>
      </c:valAx>
      <c:serAx>
        <c:axId val="112324608"/>
        <c:scaling>
          <c:orientation val="minMax"/>
        </c:scaling>
        <c:delete val="0"/>
        <c:axPos val="b"/>
        <c:majorTickMark val="out"/>
        <c:minorTickMark val="none"/>
        <c:tickLblPos val="nextTo"/>
        <c:spPr>
          <a:noFill/>
          <a:ln w="6350" cap="rnd"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100" b="0" i="0" u="none" strike="noStrike" kern="1200" baseline="0">
                <a:solidFill>
                  <a:schemeClr val="tx1">
                    <a:lumMod val="85000"/>
                    <a:lumOff val="15000"/>
                  </a:schemeClr>
                </a:solidFill>
                <a:latin typeface="Gill Sans MT" panose="020B0502020104020203" pitchFamily="34" charset="0"/>
                <a:ea typeface="+mn-ea"/>
                <a:cs typeface="+mn-cs"/>
              </a:defRPr>
            </a:pPr>
            <a:endParaRPr lang="en-US"/>
          </a:p>
        </c:txPr>
        <c:crossAx val="81509696"/>
        <c:crosses val="autoZero"/>
      </c:serAx>
      <c:spPr>
        <a:noFill/>
        <a:ln>
          <a:noFill/>
        </a:ln>
        <a:effectLst/>
      </c:spPr>
    </c:plotArea>
    <c:plotVisOnly val="1"/>
    <c:dispBlanksAs val="gap"/>
    <c:showDLblsOverMax val="0"/>
  </c:chart>
  <c:spPr>
    <a:noFill/>
    <a:ln w="6350" cap="rnd" cmpd="sng" algn="ctr">
      <a:noFill/>
      <a:prstDash val="solid"/>
    </a:ln>
    <a:effectLst/>
  </c:spPr>
  <c:txPr>
    <a:bodyPr/>
    <a:lstStyle/>
    <a:p>
      <a:pPr>
        <a:defRPr sz="1200">
          <a:solidFill>
            <a:schemeClr val="tx1">
              <a:lumMod val="85000"/>
              <a:lumOff val="15000"/>
            </a:schemeClr>
          </a:solidFill>
          <a:latin typeface="Gill Sans MT" panose="020B0502020104020203"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view3D>
    <c:floor>
      <c:thickness val="0"/>
      <c:spPr>
        <a:ln>
          <a:solidFill>
            <a:schemeClr val="tx1"/>
          </a:solidFill>
        </a:ln>
      </c:spPr>
    </c:floor>
    <c:sideWall>
      <c:thickness val="0"/>
    </c:sideWall>
    <c:backWall>
      <c:thickness val="0"/>
    </c:backWall>
    <c:plotArea>
      <c:layout/>
      <c:bar3DChart>
        <c:barDir val="col"/>
        <c:grouping val="standard"/>
        <c:varyColors val="0"/>
        <c:ser>
          <c:idx val="0"/>
          <c:order val="0"/>
          <c:tx>
            <c:strRef>
              <c:f>Sheet1!$B$1</c:f>
              <c:strCache>
                <c:ptCount val="1"/>
                <c:pt idx="0">
                  <c:v>Series 1</c:v>
                </c:pt>
              </c:strCache>
            </c:strRef>
          </c:tx>
          <c:spPr>
            <a:solidFill>
              <a:schemeClr val="accent6"/>
            </a:solidFill>
            <a:ln>
              <a:solidFill>
                <a:schemeClr val="tx1"/>
              </a:solidFill>
            </a:ln>
            <a:scene3d>
              <a:camera prst="orthographicFront"/>
              <a:lightRig rig="threePt" dir="t"/>
            </a:scene3d>
            <a:sp3d>
              <a:bevelT/>
              <a:contourClr>
                <a:srgbClr val="000000"/>
              </a:contourClr>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c:v>
                </c:pt>
                <c:pt idx="1">
                  <c:v>2</c:v>
                </c:pt>
                <c:pt idx="2">
                  <c:v>3</c:v>
                </c:pt>
                <c:pt idx="3">
                  <c:v>4</c:v>
                </c:pt>
              </c:numCache>
            </c:numRef>
          </c:val>
          <c:extLst>
            <c:ext xmlns:c16="http://schemas.microsoft.com/office/drawing/2014/chart" uri="{C3380CC4-5D6E-409C-BE32-E72D297353CC}">
              <c16:uniqueId val="{00000000-5B17-4318-BC95-B5EDEF64BCFB}"/>
            </c:ext>
          </c:extLst>
        </c:ser>
        <c:ser>
          <c:idx val="1"/>
          <c:order val="1"/>
          <c:tx>
            <c:strRef>
              <c:f>Sheet1!$C$1</c:f>
              <c:strCache>
                <c:ptCount val="1"/>
                <c:pt idx="0">
                  <c:v>Series 2</c:v>
                </c:pt>
              </c:strCache>
            </c:strRef>
          </c:tx>
          <c:spPr>
            <a:ln>
              <a:solidFill>
                <a:schemeClr val="tx1"/>
              </a:solidFill>
            </a:ln>
            <a:scene3d>
              <a:camera prst="orthographicFront"/>
              <a:lightRig rig="threePt" dir="t"/>
            </a:scene3d>
            <a:sp3d prstMaterial="powder">
              <a:bevelT w="152400" h="50800" prst="softRound"/>
              <a:contourClr>
                <a:srgbClr val="000000"/>
              </a:contourClr>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c:v>
                </c:pt>
                <c:pt idx="1">
                  <c:v>4</c:v>
                </c:pt>
                <c:pt idx="2">
                  <c:v>1</c:v>
                </c:pt>
                <c:pt idx="3">
                  <c:v>3</c:v>
                </c:pt>
              </c:numCache>
            </c:numRef>
          </c:val>
          <c:extLst>
            <c:ext xmlns:c16="http://schemas.microsoft.com/office/drawing/2014/chart" uri="{C3380CC4-5D6E-409C-BE32-E72D297353CC}">
              <c16:uniqueId val="{00000001-5B17-4318-BC95-B5EDEF64BCFB}"/>
            </c:ext>
          </c:extLst>
        </c:ser>
        <c:ser>
          <c:idx val="2"/>
          <c:order val="2"/>
          <c:tx>
            <c:strRef>
              <c:f>Sheet1!$D$1</c:f>
              <c:strCache>
                <c:ptCount val="1"/>
                <c:pt idx="0">
                  <c:v>Series 3</c:v>
                </c:pt>
              </c:strCache>
            </c:strRef>
          </c:tx>
          <c:spPr>
            <a:ln>
              <a:solidFill>
                <a:schemeClr val="tx1"/>
              </a:solidFill>
            </a:ln>
            <a:scene3d>
              <a:camera prst="orthographicFront"/>
              <a:lightRig rig="threePt" dir="t"/>
            </a:scene3d>
            <a:sp3d prstMaterial="dkEdge">
              <a:bevelT w="139700" h="139700" prst="divot"/>
              <a:contourClr>
                <a:srgbClr val="000000"/>
              </a:contourClr>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3</c:v>
                </c:pt>
                <c:pt idx="1">
                  <c:v>2</c:v>
                </c:pt>
                <c:pt idx="2">
                  <c:v>3</c:v>
                </c:pt>
                <c:pt idx="3">
                  <c:v>5</c:v>
                </c:pt>
              </c:numCache>
            </c:numRef>
          </c:val>
          <c:extLst>
            <c:ext xmlns:c16="http://schemas.microsoft.com/office/drawing/2014/chart" uri="{C3380CC4-5D6E-409C-BE32-E72D297353CC}">
              <c16:uniqueId val="{00000002-5B17-4318-BC95-B5EDEF64BCFB}"/>
            </c:ext>
          </c:extLst>
        </c:ser>
        <c:dLbls>
          <c:showLegendKey val="0"/>
          <c:showVal val="0"/>
          <c:showCatName val="0"/>
          <c:showSerName val="0"/>
          <c:showPercent val="0"/>
          <c:showBubbleSize val="0"/>
        </c:dLbls>
        <c:gapWidth val="150"/>
        <c:shape val="box"/>
        <c:axId val="172185600"/>
        <c:axId val="169062336"/>
        <c:axId val="172182016"/>
      </c:bar3DChart>
      <c:catAx>
        <c:axId val="172185600"/>
        <c:scaling>
          <c:orientation val="minMax"/>
        </c:scaling>
        <c:delete val="0"/>
        <c:axPos val="b"/>
        <c:numFmt formatCode="General" sourceLinked="0"/>
        <c:majorTickMark val="out"/>
        <c:minorTickMark val="none"/>
        <c:tickLblPos val="nextTo"/>
        <c:txPr>
          <a:bodyPr/>
          <a:lstStyle/>
          <a:p>
            <a:pPr>
              <a:defRPr sz="1200"/>
            </a:pPr>
            <a:endParaRPr lang="en-US"/>
          </a:p>
        </c:txPr>
        <c:crossAx val="169062336"/>
        <c:crosses val="autoZero"/>
        <c:auto val="1"/>
        <c:lblAlgn val="ctr"/>
        <c:lblOffset val="100"/>
        <c:noMultiLvlLbl val="0"/>
      </c:catAx>
      <c:valAx>
        <c:axId val="169062336"/>
        <c:scaling>
          <c:orientation val="minMax"/>
        </c:scaling>
        <c:delete val="0"/>
        <c:axPos val="l"/>
        <c:majorGridlines>
          <c:spPr>
            <a:ln>
              <a:solidFill>
                <a:schemeClr val="tx1"/>
              </a:solidFill>
            </a:ln>
          </c:spPr>
        </c:majorGridlines>
        <c:numFmt formatCode="General" sourceLinked="1"/>
        <c:majorTickMark val="out"/>
        <c:minorTickMark val="none"/>
        <c:tickLblPos val="nextTo"/>
        <c:txPr>
          <a:bodyPr/>
          <a:lstStyle/>
          <a:p>
            <a:pPr>
              <a:defRPr sz="1200"/>
            </a:pPr>
            <a:endParaRPr lang="en-US"/>
          </a:p>
        </c:txPr>
        <c:crossAx val="172185600"/>
        <c:crosses val="autoZero"/>
        <c:crossBetween val="between"/>
      </c:valAx>
      <c:serAx>
        <c:axId val="172182016"/>
        <c:scaling>
          <c:orientation val="minMax"/>
        </c:scaling>
        <c:delete val="0"/>
        <c:axPos val="b"/>
        <c:majorTickMark val="out"/>
        <c:minorTickMark val="none"/>
        <c:tickLblPos val="nextTo"/>
        <c:txPr>
          <a:bodyPr/>
          <a:lstStyle/>
          <a:p>
            <a:pPr>
              <a:defRPr sz="1200"/>
            </a:pPr>
            <a:endParaRPr lang="en-US"/>
          </a:p>
        </c:txPr>
        <c:crossAx val="169062336"/>
        <c:crosses val="autoZero"/>
      </c:serAx>
    </c:plotArea>
    <c:legend>
      <c:legendPos val="b"/>
      <c:layout>
        <c:manualLayout>
          <c:xMode val="edge"/>
          <c:yMode val="edge"/>
          <c:x val="4.2592592592592592E-2"/>
          <c:y val="0.83802128558483258"/>
          <c:w val="0.9"/>
          <c:h val="8.3945169576109493E-2"/>
        </c:manualLayout>
      </c:layout>
      <c:overlay val="0"/>
      <c:txPr>
        <a:bodyPr/>
        <a:lstStyle/>
        <a:p>
          <a:pPr>
            <a:defRPr sz="14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344084393296992"/>
          <c:y val="5.2254640044994374E-2"/>
          <c:w val="0.73604633555420962"/>
          <c:h val="0.6730729752530934"/>
        </c:manualLayout>
      </c:layout>
      <c:barChart>
        <c:barDir val="col"/>
        <c:grouping val="clustered"/>
        <c:varyColors val="0"/>
        <c:ser>
          <c:idx val="0"/>
          <c:order val="0"/>
          <c:tx>
            <c:strRef>
              <c:f>Sheet1!$B$1</c:f>
              <c:strCache>
                <c:ptCount val="1"/>
                <c:pt idx="0">
                  <c:v>Series 1</c:v>
                </c:pt>
              </c:strCache>
            </c:strRef>
          </c:tx>
          <c:invertIfNegative val="0"/>
          <c:dPt>
            <c:idx val="0"/>
            <c:invertIfNegative val="0"/>
            <c:bubble3D val="0"/>
            <c:spPr>
              <a:solidFill>
                <a:schemeClr val="tx2">
                  <a:lumMod val="60000"/>
                  <a:lumOff val="40000"/>
                </a:schemeClr>
              </a:solidFill>
            </c:spPr>
            <c:extLst>
              <c:ext xmlns:c16="http://schemas.microsoft.com/office/drawing/2014/chart" uri="{C3380CC4-5D6E-409C-BE32-E72D297353CC}">
                <c16:uniqueId val="{00000001-E7EE-4CFE-9CA2-B5AFDA36F523}"/>
              </c:ext>
            </c:extLst>
          </c:dPt>
          <c:dPt>
            <c:idx val="1"/>
            <c:invertIfNegative val="0"/>
            <c:bubble3D val="0"/>
            <c:spPr>
              <a:solidFill>
                <a:schemeClr val="accent4"/>
              </a:solidFill>
            </c:spPr>
            <c:extLst>
              <c:ext xmlns:c16="http://schemas.microsoft.com/office/drawing/2014/chart" uri="{C3380CC4-5D6E-409C-BE32-E72D297353CC}">
                <c16:uniqueId val="{00000003-E7EE-4CFE-9CA2-B5AFDA36F523}"/>
              </c:ext>
            </c:extLst>
          </c:dPt>
          <c:dPt>
            <c:idx val="2"/>
            <c:invertIfNegative val="0"/>
            <c:bubble3D val="0"/>
            <c:spPr>
              <a:solidFill>
                <a:schemeClr val="accent3">
                  <a:lumMod val="75000"/>
                </a:schemeClr>
              </a:solidFill>
            </c:spPr>
            <c:extLst>
              <c:ext xmlns:c16="http://schemas.microsoft.com/office/drawing/2014/chart" uri="{C3380CC4-5D6E-409C-BE32-E72D297353CC}">
                <c16:uniqueId val="{00000005-E7EE-4CFE-9CA2-B5AFDA36F523}"/>
              </c:ext>
            </c:extLst>
          </c:dPt>
          <c:dPt>
            <c:idx val="3"/>
            <c:invertIfNegative val="0"/>
            <c:bubble3D val="0"/>
            <c:spPr>
              <a:solidFill>
                <a:schemeClr val="accent6"/>
              </a:solidFill>
            </c:spPr>
            <c:extLst>
              <c:ext xmlns:c16="http://schemas.microsoft.com/office/drawing/2014/chart" uri="{C3380CC4-5D6E-409C-BE32-E72D297353CC}">
                <c16:uniqueId val="{00000007-E7EE-4CFE-9CA2-B5AFDA36F523}"/>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6</c:v>
                </c:pt>
                <c:pt idx="1">
                  <c:v>5</c:v>
                </c:pt>
                <c:pt idx="2">
                  <c:v>10</c:v>
                </c:pt>
                <c:pt idx="3">
                  <c:v>6</c:v>
                </c:pt>
              </c:numCache>
            </c:numRef>
          </c:val>
          <c:extLst>
            <c:ext xmlns:c16="http://schemas.microsoft.com/office/drawing/2014/chart" uri="{C3380CC4-5D6E-409C-BE32-E72D297353CC}">
              <c16:uniqueId val="{00000008-E7EE-4CFE-9CA2-B5AFDA36F523}"/>
            </c:ext>
          </c:extLst>
        </c:ser>
        <c:dLbls>
          <c:showLegendKey val="0"/>
          <c:showVal val="0"/>
          <c:showCatName val="0"/>
          <c:showSerName val="0"/>
          <c:showPercent val="0"/>
          <c:showBubbleSize val="0"/>
        </c:dLbls>
        <c:gapWidth val="150"/>
        <c:axId val="92047872"/>
        <c:axId val="37360704"/>
      </c:barChart>
      <c:catAx>
        <c:axId val="92047872"/>
        <c:scaling>
          <c:orientation val="minMax"/>
        </c:scaling>
        <c:delete val="0"/>
        <c:axPos val="b"/>
        <c:numFmt formatCode="General" sourceLinked="0"/>
        <c:majorTickMark val="out"/>
        <c:minorTickMark val="none"/>
        <c:tickLblPos val="nextTo"/>
        <c:txPr>
          <a:bodyPr/>
          <a:lstStyle/>
          <a:p>
            <a:pPr>
              <a:defRPr sz="1000"/>
            </a:pPr>
            <a:endParaRPr lang="en-US"/>
          </a:p>
        </c:txPr>
        <c:crossAx val="37360704"/>
        <c:crosses val="autoZero"/>
        <c:auto val="1"/>
        <c:lblAlgn val="ctr"/>
        <c:lblOffset val="100"/>
        <c:noMultiLvlLbl val="0"/>
      </c:catAx>
      <c:valAx>
        <c:axId val="37360704"/>
        <c:scaling>
          <c:orientation val="minMax"/>
          <c:max val="12"/>
          <c:min val="4"/>
        </c:scaling>
        <c:delete val="0"/>
        <c:axPos val="l"/>
        <c:numFmt formatCode="General" sourceLinked="1"/>
        <c:majorTickMark val="out"/>
        <c:minorTickMark val="none"/>
        <c:tickLblPos val="nextTo"/>
        <c:crossAx val="92047872"/>
        <c:crosses val="autoZero"/>
        <c:crossBetween val="between"/>
        <c:majorUnit val="4"/>
      </c:valAx>
    </c:plotArea>
    <c:plotVisOnly val="1"/>
    <c:dispBlanksAs val="gap"/>
    <c:showDLblsOverMax val="0"/>
  </c:chart>
  <c:txPr>
    <a:bodyPr/>
    <a:lstStyle/>
    <a:p>
      <a:pPr>
        <a:defRPr sz="1200">
          <a:latin typeface="Gill Sans MT" panose="020B0502020104020203" pitchFamily="34"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516000403795679"/>
          <c:y val="5.3381608548931384E-2"/>
          <c:w val="0.72919897032101755"/>
          <c:h val="0.6686378655793026"/>
        </c:manualLayout>
      </c:layout>
      <c:barChart>
        <c:barDir val="col"/>
        <c:grouping val="clustered"/>
        <c:varyColors val="0"/>
        <c:ser>
          <c:idx val="0"/>
          <c:order val="0"/>
          <c:tx>
            <c:strRef>
              <c:f>Sheet1!$B$1</c:f>
              <c:strCache>
                <c:ptCount val="1"/>
                <c:pt idx="0">
                  <c:v>Series 1</c:v>
                </c:pt>
              </c:strCache>
            </c:strRef>
          </c:tx>
          <c:invertIfNegative val="0"/>
          <c:dPt>
            <c:idx val="0"/>
            <c:invertIfNegative val="0"/>
            <c:bubble3D val="0"/>
            <c:spPr>
              <a:solidFill>
                <a:schemeClr val="tx2">
                  <a:lumMod val="60000"/>
                  <a:lumOff val="40000"/>
                </a:schemeClr>
              </a:solidFill>
            </c:spPr>
            <c:extLst>
              <c:ext xmlns:c16="http://schemas.microsoft.com/office/drawing/2014/chart" uri="{C3380CC4-5D6E-409C-BE32-E72D297353CC}">
                <c16:uniqueId val="{00000001-E259-4EB9-981D-AEA8F85A797C}"/>
              </c:ext>
            </c:extLst>
          </c:dPt>
          <c:dPt>
            <c:idx val="1"/>
            <c:invertIfNegative val="0"/>
            <c:bubble3D val="0"/>
            <c:spPr>
              <a:solidFill>
                <a:schemeClr val="accent4"/>
              </a:solidFill>
            </c:spPr>
            <c:extLst>
              <c:ext xmlns:c16="http://schemas.microsoft.com/office/drawing/2014/chart" uri="{C3380CC4-5D6E-409C-BE32-E72D297353CC}">
                <c16:uniqueId val="{00000003-E259-4EB9-981D-AEA8F85A797C}"/>
              </c:ext>
            </c:extLst>
          </c:dPt>
          <c:dPt>
            <c:idx val="2"/>
            <c:invertIfNegative val="0"/>
            <c:bubble3D val="0"/>
            <c:spPr>
              <a:solidFill>
                <a:schemeClr val="accent3">
                  <a:lumMod val="75000"/>
                </a:schemeClr>
              </a:solidFill>
            </c:spPr>
            <c:extLst>
              <c:ext xmlns:c16="http://schemas.microsoft.com/office/drawing/2014/chart" uri="{C3380CC4-5D6E-409C-BE32-E72D297353CC}">
                <c16:uniqueId val="{00000005-E259-4EB9-981D-AEA8F85A797C}"/>
              </c:ext>
            </c:extLst>
          </c:dPt>
          <c:dPt>
            <c:idx val="3"/>
            <c:invertIfNegative val="0"/>
            <c:bubble3D val="0"/>
            <c:spPr>
              <a:solidFill>
                <a:schemeClr val="accent6"/>
              </a:solidFill>
            </c:spPr>
            <c:extLst>
              <c:ext xmlns:c16="http://schemas.microsoft.com/office/drawing/2014/chart" uri="{C3380CC4-5D6E-409C-BE32-E72D297353CC}">
                <c16:uniqueId val="{00000007-E259-4EB9-981D-AEA8F85A797C}"/>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c:v>
                </c:pt>
                <c:pt idx="1">
                  <c:v>5</c:v>
                </c:pt>
                <c:pt idx="2">
                  <c:v>8</c:v>
                </c:pt>
                <c:pt idx="3">
                  <c:v>5</c:v>
                </c:pt>
              </c:numCache>
            </c:numRef>
          </c:val>
          <c:extLst>
            <c:ext xmlns:c16="http://schemas.microsoft.com/office/drawing/2014/chart" uri="{C3380CC4-5D6E-409C-BE32-E72D297353CC}">
              <c16:uniqueId val="{00000008-E259-4EB9-981D-AEA8F85A797C}"/>
            </c:ext>
          </c:extLst>
        </c:ser>
        <c:dLbls>
          <c:showLegendKey val="0"/>
          <c:showVal val="0"/>
          <c:showCatName val="0"/>
          <c:showSerName val="0"/>
          <c:showPercent val="0"/>
          <c:showBubbleSize val="0"/>
        </c:dLbls>
        <c:gapWidth val="150"/>
        <c:axId val="38177280"/>
        <c:axId val="37364288"/>
      </c:barChart>
      <c:catAx>
        <c:axId val="38177280"/>
        <c:scaling>
          <c:orientation val="minMax"/>
        </c:scaling>
        <c:delete val="0"/>
        <c:axPos val="b"/>
        <c:numFmt formatCode="General" sourceLinked="0"/>
        <c:majorTickMark val="out"/>
        <c:minorTickMark val="none"/>
        <c:tickLblPos val="nextTo"/>
        <c:txPr>
          <a:bodyPr/>
          <a:lstStyle/>
          <a:p>
            <a:pPr>
              <a:defRPr sz="1000"/>
            </a:pPr>
            <a:endParaRPr lang="en-US"/>
          </a:p>
        </c:txPr>
        <c:crossAx val="37364288"/>
        <c:crosses val="autoZero"/>
        <c:auto val="1"/>
        <c:lblAlgn val="ctr"/>
        <c:lblOffset val="100"/>
        <c:noMultiLvlLbl val="0"/>
      </c:catAx>
      <c:valAx>
        <c:axId val="37364288"/>
        <c:scaling>
          <c:orientation val="minMax"/>
        </c:scaling>
        <c:delete val="0"/>
        <c:axPos val="l"/>
        <c:numFmt formatCode="General" sourceLinked="1"/>
        <c:majorTickMark val="out"/>
        <c:minorTickMark val="none"/>
        <c:tickLblPos val="nextTo"/>
        <c:crossAx val="38177280"/>
        <c:crosses val="autoZero"/>
        <c:crossBetween val="between"/>
        <c:majorUnit val="6"/>
      </c:valAx>
    </c:plotArea>
    <c:plotVisOnly val="1"/>
    <c:dispBlanksAs val="gap"/>
    <c:showDLblsOverMax val="0"/>
  </c:chart>
  <c:txPr>
    <a:bodyPr/>
    <a:lstStyle/>
    <a:p>
      <a:pPr>
        <a:defRPr sz="1200">
          <a:latin typeface="Gill Sans MT" panose="020B0502020104020203" pitchFamily="34"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516000403795679"/>
          <c:y val="5.3381608548931384E-2"/>
          <c:w val="0.72919897032101755"/>
          <c:h val="0.6686378655793026"/>
        </c:manualLayout>
      </c:layout>
      <c:barChart>
        <c:barDir val="col"/>
        <c:grouping val="clustered"/>
        <c:varyColors val="0"/>
        <c:ser>
          <c:idx val="0"/>
          <c:order val="0"/>
          <c:tx>
            <c:strRef>
              <c:f>Sheet1!$B$1</c:f>
              <c:strCache>
                <c:ptCount val="1"/>
                <c:pt idx="0">
                  <c:v>Series 1</c:v>
                </c:pt>
              </c:strCache>
            </c:strRef>
          </c:tx>
          <c:invertIfNegative val="0"/>
          <c:dPt>
            <c:idx val="0"/>
            <c:invertIfNegative val="0"/>
            <c:bubble3D val="0"/>
            <c:spPr>
              <a:solidFill>
                <a:schemeClr val="tx2">
                  <a:lumMod val="60000"/>
                  <a:lumOff val="40000"/>
                </a:schemeClr>
              </a:solidFill>
            </c:spPr>
            <c:extLst>
              <c:ext xmlns:c16="http://schemas.microsoft.com/office/drawing/2014/chart" uri="{C3380CC4-5D6E-409C-BE32-E72D297353CC}">
                <c16:uniqueId val="{00000001-BF51-43F6-9507-901848ED8D3E}"/>
              </c:ext>
            </c:extLst>
          </c:dPt>
          <c:dPt>
            <c:idx val="1"/>
            <c:invertIfNegative val="0"/>
            <c:bubble3D val="0"/>
            <c:spPr>
              <a:solidFill>
                <a:schemeClr val="accent4"/>
              </a:solidFill>
            </c:spPr>
            <c:extLst>
              <c:ext xmlns:c16="http://schemas.microsoft.com/office/drawing/2014/chart" uri="{C3380CC4-5D6E-409C-BE32-E72D297353CC}">
                <c16:uniqueId val="{00000003-BF51-43F6-9507-901848ED8D3E}"/>
              </c:ext>
            </c:extLst>
          </c:dPt>
          <c:dPt>
            <c:idx val="2"/>
            <c:invertIfNegative val="0"/>
            <c:bubble3D val="0"/>
            <c:spPr>
              <a:solidFill>
                <a:schemeClr val="accent3">
                  <a:lumMod val="75000"/>
                </a:schemeClr>
              </a:solidFill>
            </c:spPr>
            <c:extLst>
              <c:ext xmlns:c16="http://schemas.microsoft.com/office/drawing/2014/chart" uri="{C3380CC4-5D6E-409C-BE32-E72D297353CC}">
                <c16:uniqueId val="{00000005-BF51-43F6-9507-901848ED8D3E}"/>
              </c:ext>
            </c:extLst>
          </c:dPt>
          <c:dPt>
            <c:idx val="3"/>
            <c:invertIfNegative val="0"/>
            <c:bubble3D val="0"/>
            <c:spPr>
              <a:solidFill>
                <a:schemeClr val="accent6"/>
              </a:solidFill>
            </c:spPr>
            <c:extLst>
              <c:ext xmlns:c16="http://schemas.microsoft.com/office/drawing/2014/chart" uri="{C3380CC4-5D6E-409C-BE32-E72D297353CC}">
                <c16:uniqueId val="{00000007-BF51-43F6-9507-901848ED8D3E}"/>
              </c:ext>
            </c:extLst>
          </c:dPt>
          <c:dLbls>
            <c:spPr>
              <a:noFill/>
              <a:ln>
                <a:noFill/>
              </a:ln>
              <a:effectLst/>
            </c:spPr>
            <c:txPr>
              <a:bodyPr/>
              <a:lstStyle/>
              <a:p>
                <a:pPr>
                  <a:defRPr>
                    <a:latin typeface="Gill Sans MT" panose="020B05020201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6</c:v>
                </c:pt>
                <c:pt idx="1">
                  <c:v>5</c:v>
                </c:pt>
                <c:pt idx="2">
                  <c:v>10</c:v>
                </c:pt>
                <c:pt idx="3">
                  <c:v>6</c:v>
                </c:pt>
              </c:numCache>
            </c:numRef>
          </c:val>
          <c:extLst>
            <c:ext xmlns:c16="http://schemas.microsoft.com/office/drawing/2014/chart" uri="{C3380CC4-5D6E-409C-BE32-E72D297353CC}">
              <c16:uniqueId val="{00000008-BF51-43F6-9507-901848ED8D3E}"/>
            </c:ext>
          </c:extLst>
        </c:ser>
        <c:dLbls>
          <c:showLegendKey val="0"/>
          <c:showVal val="0"/>
          <c:showCatName val="0"/>
          <c:showSerName val="0"/>
          <c:showPercent val="0"/>
          <c:showBubbleSize val="0"/>
        </c:dLbls>
        <c:gapWidth val="150"/>
        <c:axId val="92048384"/>
        <c:axId val="37366592"/>
      </c:barChart>
      <c:catAx>
        <c:axId val="92048384"/>
        <c:scaling>
          <c:orientation val="minMax"/>
        </c:scaling>
        <c:delete val="0"/>
        <c:axPos val="b"/>
        <c:numFmt formatCode="General" sourceLinked="0"/>
        <c:majorTickMark val="out"/>
        <c:minorTickMark val="none"/>
        <c:tickLblPos val="nextTo"/>
        <c:txPr>
          <a:bodyPr/>
          <a:lstStyle/>
          <a:p>
            <a:pPr>
              <a:defRPr sz="1000">
                <a:latin typeface="Gill Sans MT" panose="020B0502020104020203" pitchFamily="34" charset="0"/>
              </a:defRPr>
            </a:pPr>
            <a:endParaRPr lang="en-US"/>
          </a:p>
        </c:txPr>
        <c:crossAx val="37366592"/>
        <c:crosses val="autoZero"/>
        <c:auto val="1"/>
        <c:lblAlgn val="ctr"/>
        <c:lblOffset val="100"/>
        <c:noMultiLvlLbl val="0"/>
      </c:catAx>
      <c:valAx>
        <c:axId val="37366592"/>
        <c:scaling>
          <c:orientation val="minMax"/>
        </c:scaling>
        <c:delete val="0"/>
        <c:axPos val="l"/>
        <c:numFmt formatCode="General" sourceLinked="1"/>
        <c:majorTickMark val="out"/>
        <c:minorTickMark val="none"/>
        <c:tickLblPos val="nextTo"/>
        <c:crossAx val="92048384"/>
        <c:crosses val="autoZero"/>
        <c:crossBetween val="between"/>
        <c:majorUnit val="6"/>
      </c:valAx>
    </c:plotArea>
    <c:plotVisOnly val="1"/>
    <c:dispBlanksAs val="gap"/>
    <c:showDLblsOverMax val="0"/>
  </c:chart>
  <c:txPr>
    <a:bodyPr/>
    <a:lstStyle/>
    <a:p>
      <a:pPr>
        <a:defRPr sz="1200">
          <a:latin typeface="+mj-lt"/>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634793488998609"/>
          <c:y val="5.3381608548931384E-2"/>
          <c:w val="0.86801111954289323"/>
          <c:h val="0.802566437007874"/>
        </c:manualLayout>
      </c:layout>
      <c:barChart>
        <c:barDir val="col"/>
        <c:grouping val="clustered"/>
        <c:varyColors val="0"/>
        <c:ser>
          <c:idx val="0"/>
          <c:order val="0"/>
          <c:tx>
            <c:strRef>
              <c:f>Sheet1!$B$1</c:f>
              <c:strCache>
                <c:ptCount val="1"/>
                <c:pt idx="0">
                  <c:v>Series 1</c:v>
                </c:pt>
              </c:strCache>
            </c:strRef>
          </c:tx>
          <c:invertIfNegative val="0"/>
          <c:dPt>
            <c:idx val="0"/>
            <c:invertIfNegative val="0"/>
            <c:bubble3D val="0"/>
            <c:spPr>
              <a:solidFill>
                <a:schemeClr val="tx2">
                  <a:lumMod val="60000"/>
                  <a:lumOff val="40000"/>
                </a:schemeClr>
              </a:solidFill>
            </c:spPr>
            <c:extLst>
              <c:ext xmlns:c16="http://schemas.microsoft.com/office/drawing/2014/chart" uri="{C3380CC4-5D6E-409C-BE32-E72D297353CC}">
                <c16:uniqueId val="{00000001-7268-4BF3-9523-0C04319CEC1F}"/>
              </c:ext>
            </c:extLst>
          </c:dPt>
          <c:dPt>
            <c:idx val="1"/>
            <c:invertIfNegative val="0"/>
            <c:bubble3D val="0"/>
            <c:spPr>
              <a:solidFill>
                <a:schemeClr val="accent4"/>
              </a:solidFill>
            </c:spPr>
            <c:extLst>
              <c:ext xmlns:c16="http://schemas.microsoft.com/office/drawing/2014/chart" uri="{C3380CC4-5D6E-409C-BE32-E72D297353CC}">
                <c16:uniqueId val="{00000003-7268-4BF3-9523-0C04319CEC1F}"/>
              </c:ext>
            </c:extLst>
          </c:dPt>
          <c:dPt>
            <c:idx val="2"/>
            <c:invertIfNegative val="0"/>
            <c:bubble3D val="0"/>
            <c:spPr>
              <a:solidFill>
                <a:schemeClr val="accent3">
                  <a:lumMod val="75000"/>
                </a:schemeClr>
              </a:solidFill>
            </c:spPr>
            <c:extLst>
              <c:ext xmlns:c16="http://schemas.microsoft.com/office/drawing/2014/chart" uri="{C3380CC4-5D6E-409C-BE32-E72D297353CC}">
                <c16:uniqueId val="{00000005-7268-4BF3-9523-0C04319CEC1F}"/>
              </c:ext>
            </c:extLst>
          </c:dPt>
          <c:dPt>
            <c:idx val="3"/>
            <c:invertIfNegative val="0"/>
            <c:bubble3D val="0"/>
            <c:spPr>
              <a:solidFill>
                <a:schemeClr val="accent6"/>
              </a:solidFill>
            </c:spPr>
            <c:extLst>
              <c:ext xmlns:c16="http://schemas.microsoft.com/office/drawing/2014/chart" uri="{C3380CC4-5D6E-409C-BE32-E72D297353CC}">
                <c16:uniqueId val="{00000007-7268-4BF3-9523-0C04319CEC1F}"/>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6</c:v>
                </c:pt>
                <c:pt idx="1">
                  <c:v>5</c:v>
                </c:pt>
                <c:pt idx="2">
                  <c:v>10</c:v>
                </c:pt>
                <c:pt idx="3">
                  <c:v>6</c:v>
                </c:pt>
              </c:numCache>
            </c:numRef>
          </c:val>
          <c:extLst>
            <c:ext xmlns:c16="http://schemas.microsoft.com/office/drawing/2014/chart" uri="{C3380CC4-5D6E-409C-BE32-E72D297353CC}">
              <c16:uniqueId val="{00000008-7268-4BF3-9523-0C04319CEC1F}"/>
            </c:ext>
          </c:extLst>
        </c:ser>
        <c:dLbls>
          <c:showLegendKey val="0"/>
          <c:showVal val="0"/>
          <c:showCatName val="0"/>
          <c:showSerName val="0"/>
          <c:showPercent val="0"/>
          <c:showBubbleSize val="0"/>
        </c:dLbls>
        <c:gapWidth val="150"/>
        <c:axId val="83954176"/>
        <c:axId val="83723392"/>
      </c:barChart>
      <c:catAx>
        <c:axId val="83954176"/>
        <c:scaling>
          <c:orientation val="minMax"/>
        </c:scaling>
        <c:delete val="0"/>
        <c:axPos val="b"/>
        <c:numFmt formatCode="General" sourceLinked="0"/>
        <c:majorTickMark val="out"/>
        <c:minorTickMark val="none"/>
        <c:tickLblPos val="nextTo"/>
        <c:crossAx val="83723392"/>
        <c:crosses val="autoZero"/>
        <c:auto val="1"/>
        <c:lblAlgn val="ctr"/>
        <c:lblOffset val="100"/>
        <c:noMultiLvlLbl val="0"/>
      </c:catAx>
      <c:valAx>
        <c:axId val="83723392"/>
        <c:scaling>
          <c:orientation val="minMax"/>
        </c:scaling>
        <c:delete val="0"/>
        <c:axPos val="l"/>
        <c:numFmt formatCode="General" sourceLinked="1"/>
        <c:majorTickMark val="out"/>
        <c:minorTickMark val="none"/>
        <c:tickLblPos val="nextTo"/>
        <c:crossAx val="83954176"/>
        <c:crosses val="autoZero"/>
        <c:crossBetween val="between"/>
        <c:majorUnit val="6"/>
      </c:valAx>
    </c:plotArea>
    <c:plotVisOnly val="1"/>
    <c:dispBlanksAs val="gap"/>
    <c:showDLblsOverMax val="0"/>
  </c:chart>
  <c:txPr>
    <a:bodyPr/>
    <a:lstStyle/>
    <a:p>
      <a:pPr>
        <a:defRPr sz="1200">
          <a:latin typeface="Gill Sans MT" panose="020B0502020104020203" pitchFamily="34" charset="0"/>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pieChart>
        <c:varyColors val="1"/>
        <c:ser>
          <c:idx val="0"/>
          <c:order val="0"/>
          <c:tx>
            <c:strRef>
              <c:f>Sheet1!$B$1</c:f>
              <c:strCache>
                <c:ptCount val="1"/>
                <c:pt idx="0">
                  <c:v>States</c:v>
                </c:pt>
              </c:strCache>
            </c:strRef>
          </c:tx>
          <c:dLbls>
            <c:dLbl>
              <c:idx val="5"/>
              <c:spPr/>
              <c:txPr>
                <a:bodyPr/>
                <a:lstStyle/>
                <a:p>
                  <a:pPr>
                    <a:defRPr sz="1000">
                      <a:solidFill>
                        <a:schemeClr val="bg2"/>
                      </a:solidFill>
                      <a:latin typeface="Gill Sans MT" panose="020B0502020104020203" pitchFamily="34" charset="0"/>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0-F474-44F5-AEA5-2ADD8397E738}"/>
                </c:ext>
              </c:extLst>
            </c:dLbl>
            <c:dLbl>
              <c:idx val="6"/>
              <c:spPr/>
              <c:txPr>
                <a:bodyPr/>
                <a:lstStyle/>
                <a:p>
                  <a:pPr>
                    <a:defRPr sz="1000">
                      <a:solidFill>
                        <a:schemeClr val="bg2"/>
                      </a:solidFill>
                      <a:latin typeface="Gill Sans MT" panose="020B0502020104020203" pitchFamily="34" charset="0"/>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1-F474-44F5-AEA5-2ADD8397E738}"/>
                </c:ext>
              </c:extLst>
            </c:dLbl>
            <c:dLbl>
              <c:idx val="7"/>
              <c:spPr/>
              <c:txPr>
                <a:bodyPr/>
                <a:lstStyle/>
                <a:p>
                  <a:pPr>
                    <a:defRPr sz="1000">
                      <a:solidFill>
                        <a:schemeClr val="tx1">
                          <a:lumMod val="50000"/>
                        </a:schemeClr>
                      </a:solidFill>
                      <a:latin typeface="Gill Sans MT" panose="020B0502020104020203" pitchFamily="34" charset="0"/>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2-F474-44F5-AEA5-2ADD8397E738}"/>
                </c:ext>
              </c:extLst>
            </c:dLbl>
            <c:dLbl>
              <c:idx val="8"/>
              <c:spPr/>
              <c:txPr>
                <a:bodyPr/>
                <a:lstStyle/>
                <a:p>
                  <a:pPr>
                    <a:defRPr sz="1000">
                      <a:solidFill>
                        <a:schemeClr val="tx1">
                          <a:lumMod val="50000"/>
                        </a:schemeClr>
                      </a:solidFill>
                      <a:latin typeface="Gill Sans MT" panose="020B0502020104020203" pitchFamily="34" charset="0"/>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3-F474-44F5-AEA5-2ADD8397E738}"/>
                </c:ext>
              </c:extLst>
            </c:dLbl>
            <c:spPr>
              <a:noFill/>
              <a:ln>
                <a:noFill/>
              </a:ln>
              <a:effectLst/>
            </c:spPr>
            <c:txPr>
              <a:bodyPr/>
              <a:lstStyle/>
              <a:p>
                <a:pPr>
                  <a:defRPr sz="1000">
                    <a:solidFill>
                      <a:schemeClr val="bg1"/>
                    </a:solidFill>
                    <a:latin typeface="Gill Sans MT" panose="020B0502020104020203" pitchFamily="34" charset="0"/>
                  </a:defRPr>
                </a:pPr>
                <a:endParaRPr lang="en-US"/>
              </a:p>
            </c:txPr>
            <c:dLblPos val="inEnd"/>
            <c:showLegendKey val="0"/>
            <c:showVal val="1"/>
            <c:showCatName val="1"/>
            <c:showSerName val="0"/>
            <c:showPercent val="0"/>
            <c:showBubbleSize val="0"/>
            <c:showLeaderLines val="1"/>
            <c:extLst>
              <c:ext xmlns:c15="http://schemas.microsoft.com/office/drawing/2012/chart" uri="{CE6537A1-D6FC-4f65-9D91-7224C49458BB}"/>
            </c:extLst>
          </c:dLbls>
          <c:cat>
            <c:strRef>
              <c:f>Sheet1!$A$2:$A$10</c:f>
              <c:strCache>
                <c:ptCount val="9"/>
                <c:pt idx="0">
                  <c:v>Maine</c:v>
                </c:pt>
                <c:pt idx="1">
                  <c:v>Vermont</c:v>
                </c:pt>
                <c:pt idx="2">
                  <c:v>New Hamp.</c:v>
                </c:pt>
                <c:pt idx="3">
                  <c:v>Rhode Island</c:v>
                </c:pt>
                <c:pt idx="4">
                  <c:v>Mass.</c:v>
                </c:pt>
                <c:pt idx="5">
                  <c:v>Conn.</c:v>
                </c:pt>
                <c:pt idx="6">
                  <c:v>New York</c:v>
                </c:pt>
                <c:pt idx="7">
                  <c:v>Penn.</c:v>
                </c:pt>
                <c:pt idx="8">
                  <c:v>New Jersey</c:v>
                </c:pt>
              </c:strCache>
            </c:strRef>
          </c:cat>
          <c:val>
            <c:numRef>
              <c:f>Sheet1!$B$2:$B$10</c:f>
              <c:numCache>
                <c:formatCode>0%</c:formatCode>
                <c:ptCount val="9"/>
                <c:pt idx="0">
                  <c:v>0.1</c:v>
                </c:pt>
                <c:pt idx="1">
                  <c:v>0.08</c:v>
                </c:pt>
                <c:pt idx="2">
                  <c:v>7.0000000000000007E-2</c:v>
                </c:pt>
                <c:pt idx="3">
                  <c:v>0.09</c:v>
                </c:pt>
                <c:pt idx="4">
                  <c:v>0.11</c:v>
                </c:pt>
                <c:pt idx="5">
                  <c:v>0.13</c:v>
                </c:pt>
                <c:pt idx="6">
                  <c:v>0.2</c:v>
                </c:pt>
                <c:pt idx="7">
                  <c:v>0.1</c:v>
                </c:pt>
                <c:pt idx="8">
                  <c:v>0.12</c:v>
                </c:pt>
              </c:numCache>
            </c:numRef>
          </c:val>
          <c:extLst>
            <c:ext xmlns:c16="http://schemas.microsoft.com/office/drawing/2014/chart" uri="{C3380CC4-5D6E-409C-BE32-E72D297353CC}">
              <c16:uniqueId val="{00000004-F474-44F5-AEA5-2ADD8397E738}"/>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2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4347305936485527"/>
          <c:y val="3.6924414416652174E-2"/>
          <c:w val="0.55923666584218057"/>
          <c:h val="0.87741821704463596"/>
        </c:manualLayout>
      </c:layout>
      <c:barChart>
        <c:barDir val="col"/>
        <c:grouping val="stacked"/>
        <c:varyColors val="0"/>
        <c:ser>
          <c:idx val="0"/>
          <c:order val="0"/>
          <c:tx>
            <c:strRef>
              <c:f>Sheet1!$B$1</c:f>
              <c:strCache>
                <c:ptCount val="1"/>
                <c:pt idx="0">
                  <c:v>Maine</c:v>
                </c:pt>
              </c:strCache>
            </c:strRef>
          </c:tx>
          <c:invertIfNegative val="0"/>
          <c:dLbls>
            <c:spPr>
              <a:noFill/>
              <a:ln>
                <a:noFill/>
              </a:ln>
              <a:effectLst/>
            </c:spPr>
            <c:txPr>
              <a:bodyPr wrap="square" lIns="38100" tIns="19050" rIns="38100" bIns="19050" anchor="ctr">
                <a:spAutoFit/>
              </a:bodyPr>
              <a:lstStyle/>
              <a:p>
                <a:pPr>
                  <a:defRPr>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States</c:v>
                </c:pt>
              </c:strCache>
            </c:strRef>
          </c:cat>
          <c:val>
            <c:numRef>
              <c:f>Sheet1!$B$2</c:f>
              <c:numCache>
                <c:formatCode>0%</c:formatCode>
                <c:ptCount val="1"/>
                <c:pt idx="0">
                  <c:v>0.1</c:v>
                </c:pt>
              </c:numCache>
            </c:numRef>
          </c:val>
          <c:extLst>
            <c:ext xmlns:c16="http://schemas.microsoft.com/office/drawing/2014/chart" uri="{C3380CC4-5D6E-409C-BE32-E72D297353CC}">
              <c16:uniqueId val="{00000000-AEAC-44A3-866D-391DB83AA8D2}"/>
            </c:ext>
          </c:extLst>
        </c:ser>
        <c:ser>
          <c:idx val="1"/>
          <c:order val="1"/>
          <c:tx>
            <c:strRef>
              <c:f>Sheet1!$C$1</c:f>
              <c:strCache>
                <c:ptCount val="1"/>
                <c:pt idx="0">
                  <c:v>Vermont</c:v>
                </c:pt>
              </c:strCache>
            </c:strRef>
          </c:tx>
          <c:invertIfNegative val="0"/>
          <c:dLbls>
            <c:spPr>
              <a:noFill/>
              <a:ln>
                <a:noFill/>
              </a:ln>
              <a:effectLst/>
            </c:spPr>
            <c:txPr>
              <a:bodyPr wrap="square" lIns="38100" tIns="19050" rIns="38100" bIns="19050" anchor="ctr">
                <a:spAutoFit/>
              </a:bodyPr>
              <a:lstStyle/>
              <a:p>
                <a:pPr>
                  <a:defRPr>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States</c:v>
                </c:pt>
              </c:strCache>
            </c:strRef>
          </c:cat>
          <c:val>
            <c:numRef>
              <c:f>Sheet1!$C$2</c:f>
              <c:numCache>
                <c:formatCode>0%</c:formatCode>
                <c:ptCount val="1"/>
                <c:pt idx="0">
                  <c:v>0.08</c:v>
                </c:pt>
              </c:numCache>
            </c:numRef>
          </c:val>
          <c:extLst>
            <c:ext xmlns:c16="http://schemas.microsoft.com/office/drawing/2014/chart" uri="{C3380CC4-5D6E-409C-BE32-E72D297353CC}">
              <c16:uniqueId val="{00000001-AEAC-44A3-866D-391DB83AA8D2}"/>
            </c:ext>
          </c:extLst>
        </c:ser>
        <c:ser>
          <c:idx val="2"/>
          <c:order val="2"/>
          <c:tx>
            <c:strRef>
              <c:f>Sheet1!$D$1</c:f>
              <c:strCache>
                <c:ptCount val="1"/>
                <c:pt idx="0">
                  <c:v>New Hampshire</c:v>
                </c:pt>
              </c:strCache>
            </c:strRef>
          </c:tx>
          <c:invertIfNegative val="0"/>
          <c:dLbls>
            <c:spPr>
              <a:noFill/>
              <a:ln>
                <a:noFill/>
              </a:ln>
              <a:effectLst/>
            </c:spPr>
            <c:txPr>
              <a:bodyPr wrap="square" lIns="38100" tIns="19050" rIns="38100" bIns="19050" anchor="ctr">
                <a:spAutoFit/>
              </a:bodyPr>
              <a:lstStyle/>
              <a:p>
                <a:pPr>
                  <a:defRPr>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States</c:v>
                </c:pt>
              </c:strCache>
            </c:strRef>
          </c:cat>
          <c:val>
            <c:numRef>
              <c:f>Sheet1!$D$2</c:f>
              <c:numCache>
                <c:formatCode>0%</c:formatCode>
                <c:ptCount val="1"/>
                <c:pt idx="0">
                  <c:v>7.0000000000000007E-2</c:v>
                </c:pt>
              </c:numCache>
            </c:numRef>
          </c:val>
          <c:extLst>
            <c:ext xmlns:c16="http://schemas.microsoft.com/office/drawing/2014/chart" uri="{C3380CC4-5D6E-409C-BE32-E72D297353CC}">
              <c16:uniqueId val="{00000002-AEAC-44A3-866D-391DB83AA8D2}"/>
            </c:ext>
          </c:extLst>
        </c:ser>
        <c:ser>
          <c:idx val="3"/>
          <c:order val="3"/>
          <c:tx>
            <c:strRef>
              <c:f>Sheet1!$E$1</c:f>
              <c:strCache>
                <c:ptCount val="1"/>
                <c:pt idx="0">
                  <c:v>Rhode Island</c:v>
                </c:pt>
              </c:strCache>
            </c:strRef>
          </c:tx>
          <c:invertIfNegative val="0"/>
          <c:dLbls>
            <c:spPr>
              <a:noFill/>
              <a:ln>
                <a:noFill/>
              </a:ln>
              <a:effectLst/>
            </c:spPr>
            <c:txPr>
              <a:bodyPr wrap="square" lIns="38100" tIns="19050" rIns="38100" bIns="19050" anchor="ctr">
                <a:spAutoFit/>
              </a:bodyPr>
              <a:lstStyle/>
              <a:p>
                <a:pPr>
                  <a:defRPr>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States</c:v>
                </c:pt>
              </c:strCache>
            </c:strRef>
          </c:cat>
          <c:val>
            <c:numRef>
              <c:f>Sheet1!$E$2</c:f>
              <c:numCache>
                <c:formatCode>0%</c:formatCode>
                <c:ptCount val="1"/>
                <c:pt idx="0">
                  <c:v>0.09</c:v>
                </c:pt>
              </c:numCache>
            </c:numRef>
          </c:val>
          <c:extLst>
            <c:ext xmlns:c16="http://schemas.microsoft.com/office/drawing/2014/chart" uri="{C3380CC4-5D6E-409C-BE32-E72D297353CC}">
              <c16:uniqueId val="{00000003-AEAC-44A3-866D-391DB83AA8D2}"/>
            </c:ext>
          </c:extLst>
        </c:ser>
        <c:ser>
          <c:idx val="4"/>
          <c:order val="4"/>
          <c:tx>
            <c:strRef>
              <c:f>Sheet1!$F$1</c:f>
              <c:strCache>
                <c:ptCount val="1"/>
                <c:pt idx="0">
                  <c:v>Massachussetts</c:v>
                </c:pt>
              </c:strCache>
            </c:strRef>
          </c:tx>
          <c:invertIfNegative val="0"/>
          <c:dLbls>
            <c:spPr>
              <a:noFill/>
              <a:ln>
                <a:noFill/>
              </a:ln>
              <a:effectLst/>
            </c:spPr>
            <c:txPr>
              <a:bodyPr wrap="square" lIns="38100" tIns="19050" rIns="38100" bIns="19050" anchor="ctr">
                <a:spAutoFit/>
              </a:bodyPr>
              <a:lstStyle/>
              <a:p>
                <a:pPr>
                  <a:defRPr>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States</c:v>
                </c:pt>
              </c:strCache>
            </c:strRef>
          </c:cat>
          <c:val>
            <c:numRef>
              <c:f>Sheet1!$F$2</c:f>
              <c:numCache>
                <c:formatCode>0%</c:formatCode>
                <c:ptCount val="1"/>
                <c:pt idx="0">
                  <c:v>0.11</c:v>
                </c:pt>
              </c:numCache>
            </c:numRef>
          </c:val>
          <c:extLst>
            <c:ext xmlns:c16="http://schemas.microsoft.com/office/drawing/2014/chart" uri="{C3380CC4-5D6E-409C-BE32-E72D297353CC}">
              <c16:uniqueId val="{00000004-AEAC-44A3-866D-391DB83AA8D2}"/>
            </c:ext>
          </c:extLst>
        </c:ser>
        <c:ser>
          <c:idx val="5"/>
          <c:order val="5"/>
          <c:tx>
            <c:strRef>
              <c:f>Sheet1!$G$1</c:f>
              <c:strCache>
                <c:ptCount val="1"/>
                <c:pt idx="0">
                  <c:v>Connecticut</c:v>
                </c:pt>
              </c:strCache>
            </c:strRef>
          </c:tx>
          <c:invertIfNegative val="0"/>
          <c:dLbls>
            <c:spPr>
              <a:noFill/>
              <a:ln>
                <a:noFill/>
              </a:ln>
              <a:effectLst/>
            </c:spPr>
            <c:txPr>
              <a:bodyPr wrap="square" lIns="38100" tIns="19050" rIns="38100" bIns="19050" anchor="ctr">
                <a:spAutoFit/>
              </a:bodyPr>
              <a:lstStyle/>
              <a:p>
                <a:pPr>
                  <a:defRPr>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States</c:v>
                </c:pt>
              </c:strCache>
            </c:strRef>
          </c:cat>
          <c:val>
            <c:numRef>
              <c:f>Sheet1!$G$2</c:f>
              <c:numCache>
                <c:formatCode>0%</c:formatCode>
                <c:ptCount val="1"/>
                <c:pt idx="0">
                  <c:v>0.13</c:v>
                </c:pt>
              </c:numCache>
            </c:numRef>
          </c:val>
          <c:extLst>
            <c:ext xmlns:c16="http://schemas.microsoft.com/office/drawing/2014/chart" uri="{C3380CC4-5D6E-409C-BE32-E72D297353CC}">
              <c16:uniqueId val="{00000005-AEAC-44A3-866D-391DB83AA8D2}"/>
            </c:ext>
          </c:extLst>
        </c:ser>
        <c:ser>
          <c:idx val="6"/>
          <c:order val="6"/>
          <c:tx>
            <c:strRef>
              <c:f>Sheet1!$H$1</c:f>
              <c:strCache>
                <c:ptCount val="1"/>
                <c:pt idx="0">
                  <c:v>New York</c:v>
                </c:pt>
              </c:strCache>
            </c:strRef>
          </c:tx>
          <c:invertIfNegative val="0"/>
          <c:dLbls>
            <c:spPr>
              <a:noFill/>
              <a:ln>
                <a:noFill/>
              </a:ln>
              <a:effectLst/>
            </c:spPr>
            <c:txPr>
              <a:bodyPr wrap="square" lIns="38100" tIns="19050" rIns="38100" bIns="19050" anchor="ctr">
                <a:spAutoFit/>
              </a:bodyPr>
              <a:lstStyle/>
              <a:p>
                <a:pPr>
                  <a:defRPr>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States</c:v>
                </c:pt>
              </c:strCache>
            </c:strRef>
          </c:cat>
          <c:val>
            <c:numRef>
              <c:f>Sheet1!$H$2</c:f>
              <c:numCache>
                <c:formatCode>0%</c:formatCode>
                <c:ptCount val="1"/>
                <c:pt idx="0">
                  <c:v>0.2</c:v>
                </c:pt>
              </c:numCache>
            </c:numRef>
          </c:val>
          <c:extLst>
            <c:ext xmlns:c16="http://schemas.microsoft.com/office/drawing/2014/chart" uri="{C3380CC4-5D6E-409C-BE32-E72D297353CC}">
              <c16:uniqueId val="{00000006-AEAC-44A3-866D-391DB83AA8D2}"/>
            </c:ext>
          </c:extLst>
        </c:ser>
        <c:ser>
          <c:idx val="7"/>
          <c:order val="7"/>
          <c:tx>
            <c:strRef>
              <c:f>Sheet1!$I$1</c:f>
              <c:strCache>
                <c:ptCount val="1"/>
                <c:pt idx="0">
                  <c:v>Pennsylvania</c:v>
                </c:pt>
              </c:strCache>
            </c:strRef>
          </c:tx>
          <c:invertIfNegative val="0"/>
          <c:dLbls>
            <c:spPr>
              <a:noFill/>
              <a:ln>
                <a:noFill/>
              </a:ln>
              <a:effectLst/>
            </c:spPr>
            <c:txPr>
              <a:bodyPr wrap="square" lIns="38100" tIns="19050" rIns="38100" bIns="19050" anchor="ctr">
                <a:spAutoFit/>
              </a:bodyPr>
              <a:lstStyle/>
              <a:p>
                <a:pPr>
                  <a:defRPr>
                    <a:solidFill>
                      <a:schemeClr val="tx1">
                        <a:lumMod val="50000"/>
                      </a:schemeClr>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States</c:v>
                </c:pt>
              </c:strCache>
            </c:strRef>
          </c:cat>
          <c:val>
            <c:numRef>
              <c:f>Sheet1!$I$2</c:f>
              <c:numCache>
                <c:formatCode>0%</c:formatCode>
                <c:ptCount val="1"/>
                <c:pt idx="0">
                  <c:v>0.1</c:v>
                </c:pt>
              </c:numCache>
            </c:numRef>
          </c:val>
          <c:extLst>
            <c:ext xmlns:c16="http://schemas.microsoft.com/office/drawing/2014/chart" uri="{C3380CC4-5D6E-409C-BE32-E72D297353CC}">
              <c16:uniqueId val="{00000007-AEAC-44A3-866D-391DB83AA8D2}"/>
            </c:ext>
          </c:extLst>
        </c:ser>
        <c:ser>
          <c:idx val="8"/>
          <c:order val="8"/>
          <c:tx>
            <c:strRef>
              <c:f>Sheet1!$J$1</c:f>
              <c:strCache>
                <c:ptCount val="1"/>
                <c:pt idx="0">
                  <c:v>New Jersey</c:v>
                </c:pt>
              </c:strCache>
            </c:strRef>
          </c:tx>
          <c:invertIfNegative val="0"/>
          <c:dLbls>
            <c:spPr>
              <a:noFill/>
              <a:ln>
                <a:noFill/>
              </a:ln>
              <a:effectLst/>
            </c:spPr>
            <c:txPr>
              <a:bodyPr wrap="square" lIns="38100" tIns="19050" rIns="38100" bIns="19050" anchor="ctr">
                <a:spAutoFit/>
              </a:bodyPr>
              <a:lstStyle/>
              <a:p>
                <a:pPr>
                  <a:defRPr>
                    <a:solidFill>
                      <a:schemeClr val="tx1">
                        <a:lumMod val="50000"/>
                      </a:schemeClr>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States</c:v>
                </c:pt>
              </c:strCache>
            </c:strRef>
          </c:cat>
          <c:val>
            <c:numRef>
              <c:f>Sheet1!$J$2</c:f>
              <c:numCache>
                <c:formatCode>0%</c:formatCode>
                <c:ptCount val="1"/>
                <c:pt idx="0">
                  <c:v>0.12</c:v>
                </c:pt>
              </c:numCache>
            </c:numRef>
          </c:val>
          <c:extLst>
            <c:ext xmlns:c16="http://schemas.microsoft.com/office/drawing/2014/chart" uri="{C3380CC4-5D6E-409C-BE32-E72D297353CC}">
              <c16:uniqueId val="{00000008-AEAC-44A3-866D-391DB83AA8D2}"/>
            </c:ext>
          </c:extLst>
        </c:ser>
        <c:dLbls>
          <c:showLegendKey val="0"/>
          <c:showVal val="1"/>
          <c:showCatName val="0"/>
          <c:showSerName val="0"/>
          <c:showPercent val="0"/>
          <c:showBubbleSize val="0"/>
        </c:dLbls>
        <c:gapWidth val="100"/>
        <c:overlap val="100"/>
        <c:axId val="8224768"/>
        <c:axId val="83727424"/>
      </c:barChart>
      <c:catAx>
        <c:axId val="8224768"/>
        <c:scaling>
          <c:orientation val="minMax"/>
        </c:scaling>
        <c:delete val="0"/>
        <c:axPos val="b"/>
        <c:numFmt formatCode="General" sourceLinked="0"/>
        <c:majorTickMark val="out"/>
        <c:minorTickMark val="none"/>
        <c:tickLblPos val="nextTo"/>
        <c:crossAx val="83727424"/>
        <c:crosses val="autoZero"/>
        <c:auto val="1"/>
        <c:lblAlgn val="ctr"/>
        <c:lblOffset val="100"/>
        <c:noMultiLvlLbl val="0"/>
      </c:catAx>
      <c:valAx>
        <c:axId val="83727424"/>
        <c:scaling>
          <c:orientation val="minMax"/>
          <c:max val="1"/>
        </c:scaling>
        <c:delete val="0"/>
        <c:axPos val="l"/>
        <c:majorGridlines/>
        <c:numFmt formatCode="0%" sourceLinked="1"/>
        <c:majorTickMark val="out"/>
        <c:minorTickMark val="cross"/>
        <c:tickLblPos val="nextTo"/>
        <c:crossAx val="8224768"/>
        <c:crosses val="autoZero"/>
        <c:crossBetween val="between"/>
        <c:majorUnit val="0.5"/>
        <c:minorUnit val="0.25"/>
      </c:valAx>
    </c:plotArea>
    <c:legend>
      <c:legendPos val="r"/>
      <c:layout>
        <c:manualLayout>
          <c:xMode val="edge"/>
          <c:yMode val="edge"/>
          <c:x val="0.66559456912545056"/>
          <c:y val="0.18187635062967286"/>
          <c:w val="0.33103132577622352"/>
          <c:h val="0.61416527981320956"/>
        </c:manualLayout>
      </c:layout>
      <c:overlay val="0"/>
    </c:legend>
    <c:plotVisOnly val="1"/>
    <c:dispBlanksAs val="gap"/>
    <c:showDLblsOverMax val="0"/>
  </c:chart>
  <c:txPr>
    <a:bodyPr/>
    <a:lstStyle/>
    <a:p>
      <a:pPr>
        <a:defRPr sz="1050">
          <a:latin typeface="Gill Sans MT" panose="020B0502020104020203" pitchFamily="34" charset="0"/>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 New York</a:t>
            </a:r>
          </a:p>
        </c:rich>
      </c:tx>
      <c:overlay val="0"/>
    </c:title>
    <c:autoTitleDeleted val="0"/>
    <c:plotArea>
      <c:layout/>
      <c:doughnutChart>
        <c:varyColors val="1"/>
        <c:ser>
          <c:idx val="0"/>
          <c:order val="0"/>
          <c:tx>
            <c:strRef>
              <c:f>Sheet1!$B$1</c:f>
              <c:strCache>
                <c:ptCount val="1"/>
                <c:pt idx="0">
                  <c:v>States</c:v>
                </c:pt>
              </c:strCache>
            </c:strRef>
          </c:tx>
          <c:dPt>
            <c:idx val="1"/>
            <c:bubble3D val="0"/>
            <c:spPr>
              <a:solidFill>
                <a:schemeClr val="bg1">
                  <a:lumMod val="95000"/>
                </a:schemeClr>
              </a:solidFill>
            </c:spPr>
            <c:extLst>
              <c:ext xmlns:c16="http://schemas.microsoft.com/office/drawing/2014/chart" uri="{C3380CC4-5D6E-409C-BE32-E72D297353CC}">
                <c16:uniqueId val="{00000001-DA20-464F-8637-2A6020DF92D6}"/>
              </c:ext>
            </c:extLst>
          </c:dPt>
          <c:dPt>
            <c:idx val="2"/>
            <c:bubble3D val="0"/>
            <c:spPr>
              <a:solidFill>
                <a:schemeClr val="bg1">
                  <a:lumMod val="95000"/>
                </a:schemeClr>
              </a:solidFill>
            </c:spPr>
            <c:extLst>
              <c:ext xmlns:c16="http://schemas.microsoft.com/office/drawing/2014/chart" uri="{C3380CC4-5D6E-409C-BE32-E72D297353CC}">
                <c16:uniqueId val="{00000003-DA20-464F-8637-2A6020DF92D6}"/>
              </c:ext>
            </c:extLst>
          </c:dPt>
          <c:dPt>
            <c:idx val="3"/>
            <c:bubble3D val="0"/>
            <c:spPr>
              <a:solidFill>
                <a:schemeClr val="bg1">
                  <a:lumMod val="95000"/>
                </a:schemeClr>
              </a:solidFill>
            </c:spPr>
            <c:extLst>
              <c:ext xmlns:c16="http://schemas.microsoft.com/office/drawing/2014/chart" uri="{C3380CC4-5D6E-409C-BE32-E72D297353CC}">
                <c16:uniqueId val="{00000005-DA20-464F-8637-2A6020DF92D6}"/>
              </c:ext>
            </c:extLst>
          </c:dPt>
          <c:cat>
            <c:strRef>
              <c:f>Sheet1!$A$2:$A$11</c:f>
              <c:strCache>
                <c:ptCount val="4"/>
                <c:pt idx="0">
                  <c:v>New York</c:v>
                </c:pt>
                <c:pt idx="1">
                  <c:v>Pennsylvania</c:v>
                </c:pt>
                <c:pt idx="2">
                  <c:v>New Jersey</c:v>
                </c:pt>
                <c:pt idx="3">
                  <c:v>Other</c:v>
                </c:pt>
              </c:strCache>
            </c:strRef>
          </c:cat>
          <c:val>
            <c:numRef>
              <c:f>Sheet1!$B$2:$B$11</c:f>
              <c:numCache>
                <c:formatCode>0%</c:formatCode>
                <c:ptCount val="4"/>
                <c:pt idx="0">
                  <c:v>0.2</c:v>
                </c:pt>
                <c:pt idx="1">
                  <c:v>0.1</c:v>
                </c:pt>
                <c:pt idx="2">
                  <c:v>0.12</c:v>
                </c:pt>
                <c:pt idx="3">
                  <c:v>0.57999999999999996</c:v>
                </c:pt>
              </c:numCache>
            </c:numRef>
          </c:val>
          <c:extLst>
            <c:ext xmlns:c16="http://schemas.microsoft.com/office/drawing/2014/chart" uri="{C3380CC4-5D6E-409C-BE32-E72D297353CC}">
              <c16:uniqueId val="{00000006-DA20-464F-8637-2A6020DF92D6}"/>
            </c:ext>
          </c:extLst>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sz="1200"/>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pieChart>
        <c:varyColors val="1"/>
        <c:ser>
          <c:idx val="0"/>
          <c:order val="0"/>
          <c:tx>
            <c:strRef>
              <c:f>Sheet1!$B$1</c:f>
              <c:strCache>
                <c:ptCount val="1"/>
                <c:pt idx="0">
                  <c:v>States</c:v>
                </c:pt>
              </c:strCache>
            </c:strRef>
          </c:tx>
          <c:dPt>
            <c:idx val="3"/>
            <c:bubble3D val="0"/>
            <c:spPr>
              <a:solidFill>
                <a:schemeClr val="bg1">
                  <a:lumMod val="95000"/>
                </a:schemeClr>
              </a:solidFill>
            </c:spPr>
            <c:extLst>
              <c:ext xmlns:c16="http://schemas.microsoft.com/office/drawing/2014/chart" uri="{C3380CC4-5D6E-409C-BE32-E72D297353CC}">
                <c16:uniqueId val="{00000001-6160-452D-BEAA-AAD3F2356B9B}"/>
              </c:ext>
            </c:extLst>
          </c:dPt>
          <c:dLbls>
            <c:dLbl>
              <c:idx val="1"/>
              <c:spPr/>
              <c:txPr>
                <a:bodyPr/>
                <a:lstStyle/>
                <a:p>
                  <a:pPr>
                    <a:defRPr sz="1000">
                      <a:solidFill>
                        <a:schemeClr val="tx1">
                          <a:lumMod val="75000"/>
                        </a:schemeClr>
                      </a:solidFill>
                      <a:latin typeface="Gill Sans MT" panose="020B0502020104020203" pitchFamily="34" charset="0"/>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2-6160-452D-BEAA-AAD3F2356B9B}"/>
                </c:ext>
              </c:extLst>
            </c:dLbl>
            <c:dLbl>
              <c:idx val="2"/>
              <c:spPr/>
              <c:txPr>
                <a:bodyPr/>
                <a:lstStyle/>
                <a:p>
                  <a:pPr>
                    <a:defRPr sz="1000">
                      <a:solidFill>
                        <a:schemeClr val="tx1">
                          <a:lumMod val="75000"/>
                        </a:schemeClr>
                      </a:solidFill>
                      <a:latin typeface="Gill Sans MT" panose="020B0502020104020203" pitchFamily="34" charset="0"/>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3-6160-452D-BEAA-AAD3F2356B9B}"/>
                </c:ext>
              </c:extLst>
            </c:dLbl>
            <c:dLbl>
              <c:idx val="3"/>
              <c:spPr/>
              <c:txPr>
                <a:bodyPr/>
                <a:lstStyle/>
                <a:p>
                  <a:pPr>
                    <a:defRPr sz="1000">
                      <a:solidFill>
                        <a:schemeClr val="tx1">
                          <a:lumMod val="75000"/>
                        </a:schemeClr>
                      </a:solidFill>
                      <a:latin typeface="Gill Sans MT" panose="020B0502020104020203" pitchFamily="34" charset="0"/>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1-6160-452D-BEAA-AAD3F2356B9B}"/>
                </c:ext>
              </c:extLst>
            </c:dLbl>
            <c:dLbl>
              <c:idx val="5"/>
              <c:spPr/>
              <c:txPr>
                <a:bodyPr/>
                <a:lstStyle/>
                <a:p>
                  <a:pPr>
                    <a:defRPr sz="1000">
                      <a:solidFill>
                        <a:schemeClr val="tx1"/>
                      </a:solidFill>
                      <a:latin typeface="Gill Sans MT" panose="020B0502020104020203" pitchFamily="34" charset="0"/>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4-6160-452D-BEAA-AAD3F2356B9B}"/>
                </c:ext>
              </c:extLst>
            </c:dLbl>
            <c:dLbl>
              <c:idx val="6"/>
              <c:spPr/>
              <c:txPr>
                <a:bodyPr/>
                <a:lstStyle/>
                <a:p>
                  <a:pPr>
                    <a:defRPr sz="1000">
                      <a:solidFill>
                        <a:schemeClr val="tx1"/>
                      </a:solidFill>
                      <a:latin typeface="Gill Sans MT" panose="020B0502020104020203" pitchFamily="34" charset="0"/>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5-6160-452D-BEAA-AAD3F2356B9B}"/>
                </c:ext>
              </c:extLst>
            </c:dLbl>
            <c:dLbl>
              <c:idx val="7"/>
              <c:spPr/>
              <c:txPr>
                <a:bodyPr/>
                <a:lstStyle/>
                <a:p>
                  <a:pPr>
                    <a:defRPr sz="1000">
                      <a:solidFill>
                        <a:schemeClr val="tx1"/>
                      </a:solidFill>
                      <a:latin typeface="Gill Sans MT" panose="020B0502020104020203" pitchFamily="34" charset="0"/>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6-6160-452D-BEAA-AAD3F2356B9B}"/>
                </c:ext>
              </c:extLst>
            </c:dLbl>
            <c:dLbl>
              <c:idx val="8"/>
              <c:spPr/>
              <c:txPr>
                <a:bodyPr/>
                <a:lstStyle/>
                <a:p>
                  <a:pPr>
                    <a:defRPr sz="1000">
                      <a:solidFill>
                        <a:schemeClr val="tx1"/>
                      </a:solidFill>
                      <a:latin typeface="Gill Sans MT" panose="020B0502020104020203" pitchFamily="34" charset="0"/>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7-6160-452D-BEAA-AAD3F2356B9B}"/>
                </c:ext>
              </c:extLst>
            </c:dLbl>
            <c:spPr>
              <a:noFill/>
              <a:ln>
                <a:noFill/>
              </a:ln>
              <a:effectLst/>
            </c:spPr>
            <c:txPr>
              <a:bodyPr/>
              <a:lstStyle/>
              <a:p>
                <a:pPr>
                  <a:defRPr sz="1000">
                    <a:solidFill>
                      <a:schemeClr val="bg1"/>
                    </a:solidFill>
                    <a:latin typeface="Gill Sans MT" panose="020B0502020104020203" pitchFamily="34" charset="0"/>
                  </a:defRPr>
                </a:pPr>
                <a:endParaRPr lang="en-US"/>
              </a:p>
            </c:txPr>
            <c:dLblPos val="inEnd"/>
            <c:showLegendKey val="0"/>
            <c:showVal val="1"/>
            <c:showCatName val="1"/>
            <c:showSerName val="0"/>
            <c:showPercent val="0"/>
            <c:showBubbleSize val="0"/>
            <c:showLeaderLines val="1"/>
            <c:extLst>
              <c:ext xmlns:c15="http://schemas.microsoft.com/office/drawing/2012/chart" uri="{CE6537A1-D6FC-4f65-9D91-7224C49458BB}"/>
            </c:extLst>
          </c:dLbls>
          <c:cat>
            <c:strRef>
              <c:f>Sheet1!$A$2:$A$11</c:f>
              <c:strCache>
                <c:ptCount val="4"/>
                <c:pt idx="0">
                  <c:v>New York</c:v>
                </c:pt>
                <c:pt idx="1">
                  <c:v>Penn.</c:v>
                </c:pt>
                <c:pt idx="2">
                  <c:v>New Jersey</c:v>
                </c:pt>
                <c:pt idx="3">
                  <c:v>Other</c:v>
                </c:pt>
              </c:strCache>
            </c:strRef>
          </c:cat>
          <c:val>
            <c:numRef>
              <c:f>Sheet1!$B$2:$B$11</c:f>
              <c:numCache>
                <c:formatCode>0%</c:formatCode>
                <c:ptCount val="4"/>
                <c:pt idx="0">
                  <c:v>0.2</c:v>
                </c:pt>
                <c:pt idx="1">
                  <c:v>0.1</c:v>
                </c:pt>
                <c:pt idx="2">
                  <c:v>0.12</c:v>
                </c:pt>
                <c:pt idx="3">
                  <c:v>0.57999999999999996</c:v>
                </c:pt>
              </c:numCache>
            </c:numRef>
          </c:val>
          <c:extLst>
            <c:ext xmlns:c16="http://schemas.microsoft.com/office/drawing/2014/chart" uri="{C3380CC4-5D6E-409C-BE32-E72D297353CC}">
              <c16:uniqueId val="{00000008-6160-452D-BEAA-AAD3F2356B9B}"/>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2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7">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CE3054-C635-448C-B60F-6527955D49A7}" type="doc">
      <dgm:prSet loTypeId="urn:microsoft.com/office/officeart/2005/8/layout/hierarchy4" loCatId="list" qsTypeId="urn:microsoft.com/office/officeart/2005/8/quickstyle/simple1" qsCatId="simple" csTypeId="urn:microsoft.com/office/officeart/2005/8/colors/colorful4" csCatId="colorful" phldr="1"/>
      <dgm:spPr/>
      <dgm:t>
        <a:bodyPr/>
        <a:lstStyle/>
        <a:p>
          <a:endParaRPr lang="en-US"/>
        </a:p>
      </dgm:t>
    </dgm:pt>
    <dgm:pt modelId="{F4B86B97-34AA-45A9-96F9-038FF4A754D4}">
      <dgm:prSet phldrT="[Text]"/>
      <dgm:spPr>
        <a:ln w="57150">
          <a:noFill/>
        </a:ln>
        <a:effectLst>
          <a:outerShdw blurRad="190500" dist="228600" dir="2700000" algn="ctr">
            <a:srgbClr val="000000">
              <a:alpha val="30000"/>
            </a:srgbClr>
          </a:outerShdw>
        </a:effectLst>
        <a:scene3d>
          <a:camera prst="orthographicFront">
            <a:rot lat="0" lon="0" rev="0"/>
          </a:camera>
          <a:lightRig rig="twoPt" dir="t"/>
        </a:scene3d>
        <a:sp3d prstMaterial="plastic">
          <a:bevelT w="139700" prst="angle"/>
        </a:sp3d>
      </dgm:spPr>
      <dgm:t>
        <a:bodyPr/>
        <a:lstStyle/>
        <a:p>
          <a:r>
            <a:rPr lang="en-US" dirty="0">
              <a:solidFill>
                <a:schemeClr val="bg1"/>
              </a:solidFill>
            </a:rPr>
            <a:t>Outlines, drop shadows, and 3D effects</a:t>
          </a:r>
        </a:p>
      </dgm:t>
    </dgm:pt>
    <dgm:pt modelId="{25C050A0-7F30-40A2-85D4-76C4A30B4CDB}" type="parTrans" cxnId="{6133C8A9-B0DD-484F-A27C-568150E1DC9B}">
      <dgm:prSet/>
      <dgm:spPr/>
      <dgm:t>
        <a:bodyPr/>
        <a:lstStyle/>
        <a:p>
          <a:endParaRPr lang="en-US"/>
        </a:p>
      </dgm:t>
    </dgm:pt>
    <dgm:pt modelId="{87DB5098-7D34-46AD-9D06-3E03470C1095}" type="sibTrans" cxnId="{6133C8A9-B0DD-484F-A27C-568150E1DC9B}">
      <dgm:prSet/>
      <dgm:spPr/>
      <dgm:t>
        <a:bodyPr/>
        <a:lstStyle/>
        <a:p>
          <a:endParaRPr lang="en-US"/>
        </a:p>
      </dgm:t>
    </dgm:pt>
    <dgm:pt modelId="{9DE239A6-0A12-4C51-9FF1-14F129A7E853}">
      <dgm:prSet phldrT="[Text]"/>
      <dgm:spPr>
        <a:ln w="57150">
          <a:solidFill>
            <a:schemeClr val="accent4">
              <a:lumMod val="20000"/>
              <a:lumOff val="80000"/>
            </a:schemeClr>
          </a:solidFill>
        </a:ln>
        <a:effectLst>
          <a:outerShdw blurRad="165100" dist="50800" dir="2700000" sx="104000" sy="104000" algn="tl" rotWithShape="0">
            <a:prstClr val="black">
              <a:alpha val="51000"/>
            </a:prstClr>
          </a:outerShdw>
        </a:effectLst>
      </dgm:spPr>
      <dgm:t>
        <a:bodyPr/>
        <a:lstStyle/>
        <a:p>
          <a:r>
            <a:rPr lang="en-US" dirty="0"/>
            <a:t>Will</a:t>
          </a:r>
        </a:p>
      </dgm:t>
    </dgm:pt>
    <dgm:pt modelId="{2F7E3A95-B60E-4DE9-AE7C-E8DC73AE0FE7}" type="parTrans" cxnId="{A3C74894-D306-4D9C-B800-FA6BEF4A88BA}">
      <dgm:prSet/>
      <dgm:spPr/>
      <dgm:t>
        <a:bodyPr/>
        <a:lstStyle/>
        <a:p>
          <a:endParaRPr lang="en-US"/>
        </a:p>
      </dgm:t>
    </dgm:pt>
    <dgm:pt modelId="{0D759C6F-E621-4DCC-852E-DA6A0D275ED6}" type="sibTrans" cxnId="{A3C74894-D306-4D9C-B800-FA6BEF4A88BA}">
      <dgm:prSet/>
      <dgm:spPr/>
      <dgm:t>
        <a:bodyPr/>
        <a:lstStyle/>
        <a:p>
          <a:endParaRPr lang="en-US"/>
        </a:p>
      </dgm:t>
    </dgm:pt>
    <dgm:pt modelId="{68FB03FF-F9F2-4C91-8C97-3F6F31CCAF55}">
      <dgm:prSet phldrT="[Text]"/>
      <dgm:spPr>
        <a:ln w="57150">
          <a:solidFill>
            <a:schemeClr val="accent6">
              <a:lumMod val="10000"/>
            </a:schemeClr>
          </a:solidFill>
        </a:ln>
        <a:effectLst>
          <a:outerShdw blurRad="76200" dir="13500000" sy="23000" kx="1200000" algn="br" rotWithShape="0">
            <a:prstClr val="black">
              <a:alpha val="20000"/>
            </a:prstClr>
          </a:outerShdw>
        </a:effectLst>
        <a:scene3d>
          <a:camera prst="perspectiveContrastingRightFacing"/>
          <a:lightRig rig="threePt" dir="t"/>
        </a:scene3d>
      </dgm:spPr>
      <dgm:t>
        <a:bodyPr/>
        <a:lstStyle/>
        <a:p>
          <a:r>
            <a:rPr lang="en-US" dirty="0">
              <a:solidFill>
                <a:sysClr val="windowText" lastClr="000000"/>
              </a:solidFill>
            </a:rPr>
            <a:t>In</a:t>
          </a:r>
        </a:p>
      </dgm:t>
    </dgm:pt>
    <dgm:pt modelId="{EC13CC36-1FE1-4F22-8679-55E829828BC4}" type="parTrans" cxnId="{3090E6A4-6DB9-44B2-8253-D04A4401A581}">
      <dgm:prSet/>
      <dgm:spPr/>
      <dgm:t>
        <a:bodyPr/>
        <a:lstStyle/>
        <a:p>
          <a:endParaRPr lang="en-US"/>
        </a:p>
      </dgm:t>
    </dgm:pt>
    <dgm:pt modelId="{5369E2BC-35D4-41BA-BCC3-8367F6B8AB7F}" type="sibTrans" cxnId="{3090E6A4-6DB9-44B2-8253-D04A4401A581}">
      <dgm:prSet/>
      <dgm:spPr/>
      <dgm:t>
        <a:bodyPr/>
        <a:lstStyle/>
        <a:p>
          <a:endParaRPr lang="en-US"/>
        </a:p>
      </dgm:t>
    </dgm:pt>
    <dgm:pt modelId="{02CC3460-DBCB-4B4A-80AE-1B0140C3953E}">
      <dgm:prSet phldrT="[Text]"/>
      <dgm:spPr>
        <a:ln w="57150">
          <a:solidFill>
            <a:schemeClr val="accent4"/>
          </a:solidFill>
        </a:ln>
        <a:effectLst>
          <a:outerShdw blurRad="76200" dir="13500000" sy="23000" kx="1200000" algn="br" rotWithShape="0">
            <a:prstClr val="black">
              <a:alpha val="20000"/>
            </a:prstClr>
          </a:outerShdw>
        </a:effectLst>
      </dgm:spPr>
      <dgm:t>
        <a:bodyPr/>
        <a:lstStyle/>
        <a:p>
          <a:r>
            <a:rPr lang="en-US" dirty="0">
              <a:solidFill>
                <a:sysClr val="windowText" lastClr="000000"/>
              </a:solidFill>
            </a:rPr>
            <a:t>The </a:t>
          </a:r>
        </a:p>
      </dgm:t>
    </dgm:pt>
    <dgm:pt modelId="{006A2F0A-58E8-4F51-8A8D-8D38D01931F6}" type="parTrans" cxnId="{FD14D12C-19A7-4944-BEA3-35DD748BB63D}">
      <dgm:prSet/>
      <dgm:spPr/>
      <dgm:t>
        <a:bodyPr/>
        <a:lstStyle/>
        <a:p>
          <a:endParaRPr lang="en-US"/>
        </a:p>
      </dgm:t>
    </dgm:pt>
    <dgm:pt modelId="{B7E50961-F9B6-4BE3-81EE-19C8E3B80405}" type="sibTrans" cxnId="{FD14D12C-19A7-4944-BEA3-35DD748BB63D}">
      <dgm:prSet/>
      <dgm:spPr/>
      <dgm:t>
        <a:bodyPr/>
        <a:lstStyle/>
        <a:p>
          <a:endParaRPr lang="en-US"/>
        </a:p>
      </dgm:t>
    </dgm:pt>
    <dgm:pt modelId="{A353DAB8-E8FC-45AC-A845-43D1D7D5EB1E}">
      <dgm:prSet phldrT="[Text]"/>
      <dgm:spPr>
        <a:ln w="57150">
          <a:solidFill>
            <a:schemeClr val="tx1">
              <a:lumMod val="75000"/>
              <a:lumOff val="25000"/>
            </a:schemeClr>
          </a:solidFill>
        </a:ln>
        <a:effectLst>
          <a:outerShdw blurRad="152400" dist="508000" sx="90000" sy="-19000" rotWithShape="0">
            <a:prstClr val="black">
              <a:alpha val="15000"/>
            </a:prstClr>
          </a:outerShdw>
        </a:effectLst>
        <a:scene3d>
          <a:camera prst="isometricOffAxis2Top"/>
          <a:lightRig rig="threePt" dir="t"/>
        </a:scene3d>
      </dgm:spPr>
      <dgm:t>
        <a:bodyPr/>
        <a:lstStyle/>
        <a:p>
          <a:r>
            <a:rPr lang="en-US" dirty="0">
              <a:solidFill>
                <a:schemeClr val="bg1"/>
              </a:solidFill>
            </a:rPr>
            <a:t>Get</a:t>
          </a:r>
        </a:p>
      </dgm:t>
    </dgm:pt>
    <dgm:pt modelId="{D401FF20-D55E-49C2-83CF-1A2DA00EBF76}" type="parTrans" cxnId="{A476ACC1-742B-4B63-BFB4-398C558307A3}">
      <dgm:prSet/>
      <dgm:spPr/>
      <dgm:t>
        <a:bodyPr/>
        <a:lstStyle/>
        <a:p>
          <a:endParaRPr lang="en-US"/>
        </a:p>
      </dgm:t>
    </dgm:pt>
    <dgm:pt modelId="{655D221F-F9DA-4867-A55D-837FCB099AB3}" type="sibTrans" cxnId="{A476ACC1-742B-4B63-BFB4-398C558307A3}">
      <dgm:prSet/>
      <dgm:spPr/>
      <dgm:t>
        <a:bodyPr/>
        <a:lstStyle/>
        <a:p>
          <a:endParaRPr lang="en-US"/>
        </a:p>
      </dgm:t>
    </dgm:pt>
    <dgm:pt modelId="{02D5AA69-C361-4390-AD74-643FDFF32126}">
      <dgm:prSet phldrT="[Text]"/>
      <dgm:spPr>
        <a:ln w="57150">
          <a:noFill/>
        </a:ln>
        <a:effectLst>
          <a:outerShdw blurRad="76200" dir="13500000" sy="23000" kx="1200000" algn="br" rotWithShape="0">
            <a:prstClr val="black">
              <a:alpha val="20000"/>
            </a:prstClr>
          </a:outerShdw>
        </a:effectLst>
        <a:scene3d>
          <a:camera prst="orthographicFront"/>
          <a:lightRig rig="harsh" dir="t"/>
        </a:scene3d>
        <a:sp3d prstMaterial="metal">
          <a:bevelT prst="convex"/>
        </a:sp3d>
      </dgm:spPr>
      <dgm:t>
        <a:bodyPr/>
        <a:lstStyle/>
        <a:p>
          <a:r>
            <a:rPr lang="en-US" dirty="0">
              <a:solidFill>
                <a:sysClr val="windowText" lastClr="000000"/>
              </a:solidFill>
            </a:rPr>
            <a:t>Way</a:t>
          </a:r>
        </a:p>
      </dgm:t>
    </dgm:pt>
    <dgm:pt modelId="{F227D162-CDBD-4E9C-B856-E7A8AE8074E6}" type="parTrans" cxnId="{EE51A69A-665B-4F0B-B375-129F5439D730}">
      <dgm:prSet/>
      <dgm:spPr/>
      <dgm:t>
        <a:bodyPr/>
        <a:lstStyle/>
        <a:p>
          <a:endParaRPr lang="en-US"/>
        </a:p>
      </dgm:t>
    </dgm:pt>
    <dgm:pt modelId="{216BA1B9-0F04-49E0-82E4-9DF66E236C97}" type="sibTrans" cxnId="{EE51A69A-665B-4F0B-B375-129F5439D730}">
      <dgm:prSet/>
      <dgm:spPr/>
      <dgm:t>
        <a:bodyPr/>
        <a:lstStyle/>
        <a:p>
          <a:endParaRPr lang="en-US"/>
        </a:p>
      </dgm:t>
    </dgm:pt>
    <dgm:pt modelId="{5637A190-B6FF-4431-BECA-F72A7B26EEDD}" type="pres">
      <dgm:prSet presAssocID="{45CE3054-C635-448C-B60F-6527955D49A7}" presName="Name0" presStyleCnt="0">
        <dgm:presLayoutVars>
          <dgm:chPref val="1"/>
          <dgm:dir/>
          <dgm:animOne val="branch"/>
          <dgm:animLvl val="lvl"/>
          <dgm:resizeHandles/>
        </dgm:presLayoutVars>
      </dgm:prSet>
      <dgm:spPr/>
    </dgm:pt>
    <dgm:pt modelId="{929871C7-675B-4DB3-86A8-18B05EDA2250}" type="pres">
      <dgm:prSet presAssocID="{F4B86B97-34AA-45A9-96F9-038FF4A754D4}" presName="vertOne" presStyleCnt="0"/>
      <dgm:spPr/>
    </dgm:pt>
    <dgm:pt modelId="{ED9D11DE-84EF-475E-B840-114FF2EE2840}" type="pres">
      <dgm:prSet presAssocID="{F4B86B97-34AA-45A9-96F9-038FF4A754D4}" presName="txOne" presStyleLbl="node0" presStyleIdx="0" presStyleCnt="1" custScaleY="145263">
        <dgm:presLayoutVars>
          <dgm:chPref val="3"/>
        </dgm:presLayoutVars>
      </dgm:prSet>
      <dgm:spPr/>
    </dgm:pt>
    <dgm:pt modelId="{1DCB1594-F36C-4E51-99AA-F2161BC4120E}" type="pres">
      <dgm:prSet presAssocID="{F4B86B97-34AA-45A9-96F9-038FF4A754D4}" presName="parTransOne" presStyleCnt="0"/>
      <dgm:spPr/>
    </dgm:pt>
    <dgm:pt modelId="{CA13305A-E4DA-46A0-890D-B416952AED4A}" type="pres">
      <dgm:prSet presAssocID="{F4B86B97-34AA-45A9-96F9-038FF4A754D4}" presName="horzOne" presStyleCnt="0"/>
      <dgm:spPr/>
    </dgm:pt>
    <dgm:pt modelId="{EC8C6BB4-315E-4C32-895D-B714EE0FC208}" type="pres">
      <dgm:prSet presAssocID="{9DE239A6-0A12-4C51-9FF1-14F129A7E853}" presName="vertTwo" presStyleCnt="0"/>
      <dgm:spPr/>
    </dgm:pt>
    <dgm:pt modelId="{5B8AFA2A-8694-4ABD-8DD7-CBC6FB771DDA}" type="pres">
      <dgm:prSet presAssocID="{9DE239A6-0A12-4C51-9FF1-14F129A7E853}" presName="txTwo" presStyleLbl="node2" presStyleIdx="0" presStyleCnt="2" custScaleX="73309">
        <dgm:presLayoutVars>
          <dgm:chPref val="3"/>
        </dgm:presLayoutVars>
      </dgm:prSet>
      <dgm:spPr/>
    </dgm:pt>
    <dgm:pt modelId="{C80749FA-BBF6-4D94-8724-522F4AC2F5DF}" type="pres">
      <dgm:prSet presAssocID="{9DE239A6-0A12-4C51-9FF1-14F129A7E853}" presName="parTransTwo" presStyleCnt="0"/>
      <dgm:spPr/>
    </dgm:pt>
    <dgm:pt modelId="{CC05D472-322C-4FF0-A5ED-B052FE2F10B2}" type="pres">
      <dgm:prSet presAssocID="{9DE239A6-0A12-4C51-9FF1-14F129A7E853}" presName="horzTwo" presStyleCnt="0"/>
      <dgm:spPr/>
    </dgm:pt>
    <dgm:pt modelId="{EAE5892B-FEF5-48A9-956D-971F7C3783B1}" type="pres">
      <dgm:prSet presAssocID="{68FB03FF-F9F2-4C91-8C97-3F6F31CCAF55}" presName="vertThree" presStyleCnt="0"/>
      <dgm:spPr/>
    </dgm:pt>
    <dgm:pt modelId="{3223E269-5A85-4077-84DC-B844CEE191F2}" type="pres">
      <dgm:prSet presAssocID="{68FB03FF-F9F2-4C91-8C97-3F6F31CCAF55}" presName="txThree" presStyleLbl="node3" presStyleIdx="0" presStyleCnt="3" custLinFactNeighborX="-847" custLinFactNeighborY="35860">
        <dgm:presLayoutVars>
          <dgm:chPref val="3"/>
        </dgm:presLayoutVars>
      </dgm:prSet>
      <dgm:spPr/>
    </dgm:pt>
    <dgm:pt modelId="{B5A49FEC-4ACB-4C4E-8B06-77CD59B79B26}" type="pres">
      <dgm:prSet presAssocID="{68FB03FF-F9F2-4C91-8C97-3F6F31CCAF55}" presName="horzThree" presStyleCnt="0"/>
      <dgm:spPr/>
    </dgm:pt>
    <dgm:pt modelId="{73BE1C88-C209-40A3-AA79-182EAF66202B}" type="pres">
      <dgm:prSet presAssocID="{5369E2BC-35D4-41BA-BCC3-8367F6B8AB7F}" presName="sibSpaceThree" presStyleCnt="0"/>
      <dgm:spPr/>
    </dgm:pt>
    <dgm:pt modelId="{8A1710C1-D771-4207-9D68-AB3C539658BD}" type="pres">
      <dgm:prSet presAssocID="{02CC3460-DBCB-4B4A-80AE-1B0140C3953E}" presName="vertThree" presStyleCnt="0"/>
      <dgm:spPr/>
    </dgm:pt>
    <dgm:pt modelId="{A1FF7D2D-6CAC-4F6A-B710-270A61C336CC}" type="pres">
      <dgm:prSet presAssocID="{02CC3460-DBCB-4B4A-80AE-1B0140C3953E}" presName="txThree" presStyleLbl="node3" presStyleIdx="1" presStyleCnt="3" custScaleY="156860" custLinFactNeighborX="1856" custLinFactNeighborY="14302">
        <dgm:presLayoutVars>
          <dgm:chPref val="3"/>
        </dgm:presLayoutVars>
      </dgm:prSet>
      <dgm:spPr/>
    </dgm:pt>
    <dgm:pt modelId="{937B6C06-2EB6-461F-BF15-4C51199F064E}" type="pres">
      <dgm:prSet presAssocID="{02CC3460-DBCB-4B4A-80AE-1B0140C3953E}" presName="horzThree" presStyleCnt="0"/>
      <dgm:spPr/>
    </dgm:pt>
    <dgm:pt modelId="{C2361861-88C6-4460-BCE5-47FF3C8AE6E0}" type="pres">
      <dgm:prSet presAssocID="{0D759C6F-E621-4DCC-852E-DA6A0D275ED6}" presName="sibSpaceTwo" presStyleCnt="0"/>
      <dgm:spPr/>
    </dgm:pt>
    <dgm:pt modelId="{71F5A971-33BB-436D-944F-AC859AADB0EE}" type="pres">
      <dgm:prSet presAssocID="{A353DAB8-E8FC-45AC-A845-43D1D7D5EB1E}" presName="vertTwo" presStyleCnt="0"/>
      <dgm:spPr/>
    </dgm:pt>
    <dgm:pt modelId="{E3D3FF72-E329-409E-AA49-37A343BD80CA}" type="pres">
      <dgm:prSet presAssocID="{A353DAB8-E8FC-45AC-A845-43D1D7D5EB1E}" presName="txTwo" presStyleLbl="node2" presStyleIdx="1" presStyleCnt="2" custScaleY="159894">
        <dgm:presLayoutVars>
          <dgm:chPref val="3"/>
        </dgm:presLayoutVars>
      </dgm:prSet>
      <dgm:spPr/>
    </dgm:pt>
    <dgm:pt modelId="{233B6BAE-B372-4207-B42C-B5854E16DEEF}" type="pres">
      <dgm:prSet presAssocID="{A353DAB8-E8FC-45AC-A845-43D1D7D5EB1E}" presName="parTransTwo" presStyleCnt="0"/>
      <dgm:spPr/>
    </dgm:pt>
    <dgm:pt modelId="{1F0EF3A3-7786-46EF-A7B1-277816F947E1}" type="pres">
      <dgm:prSet presAssocID="{A353DAB8-E8FC-45AC-A845-43D1D7D5EB1E}" presName="horzTwo" presStyleCnt="0"/>
      <dgm:spPr/>
    </dgm:pt>
    <dgm:pt modelId="{464B4F84-1AA1-4C4D-9295-3ECC1300112F}" type="pres">
      <dgm:prSet presAssocID="{02D5AA69-C361-4390-AD74-643FDFF32126}" presName="vertThree" presStyleCnt="0"/>
      <dgm:spPr/>
    </dgm:pt>
    <dgm:pt modelId="{EEF1478A-A025-4E39-A078-0AC253DACF3C}" type="pres">
      <dgm:prSet presAssocID="{02D5AA69-C361-4390-AD74-643FDFF32126}" presName="txThree" presStyleLbl="node3" presStyleIdx="2" presStyleCnt="3" custLinFactNeighborY="2953">
        <dgm:presLayoutVars>
          <dgm:chPref val="3"/>
        </dgm:presLayoutVars>
      </dgm:prSet>
      <dgm:spPr/>
    </dgm:pt>
    <dgm:pt modelId="{25789A10-E131-4B4A-82B5-0621C6123544}" type="pres">
      <dgm:prSet presAssocID="{02D5AA69-C361-4390-AD74-643FDFF32126}" presName="horzThree" presStyleCnt="0"/>
      <dgm:spPr/>
    </dgm:pt>
  </dgm:ptLst>
  <dgm:cxnLst>
    <dgm:cxn modelId="{FD14D12C-19A7-4944-BEA3-35DD748BB63D}" srcId="{9DE239A6-0A12-4C51-9FF1-14F129A7E853}" destId="{02CC3460-DBCB-4B4A-80AE-1B0140C3953E}" srcOrd="1" destOrd="0" parTransId="{006A2F0A-58E8-4F51-8A8D-8D38D01931F6}" sibTransId="{B7E50961-F9B6-4BE3-81EE-19C8E3B80405}"/>
    <dgm:cxn modelId="{3C47FF38-A1FA-430D-A42A-5C2DAB0F8FA5}" type="presOf" srcId="{02CC3460-DBCB-4B4A-80AE-1B0140C3953E}" destId="{A1FF7D2D-6CAC-4F6A-B710-270A61C336CC}" srcOrd="0" destOrd="0" presId="urn:microsoft.com/office/officeart/2005/8/layout/hierarchy4"/>
    <dgm:cxn modelId="{8805784D-4132-4A1E-9FF8-5384FE00B363}" type="presOf" srcId="{02D5AA69-C361-4390-AD74-643FDFF32126}" destId="{EEF1478A-A025-4E39-A078-0AC253DACF3C}" srcOrd="0" destOrd="0" presId="urn:microsoft.com/office/officeart/2005/8/layout/hierarchy4"/>
    <dgm:cxn modelId="{A3910067-9A12-4B4C-BEA6-0A1AE13E6734}" type="presOf" srcId="{F4B86B97-34AA-45A9-96F9-038FF4A754D4}" destId="{ED9D11DE-84EF-475E-B840-114FF2EE2840}" srcOrd="0" destOrd="0" presId="urn:microsoft.com/office/officeart/2005/8/layout/hierarchy4"/>
    <dgm:cxn modelId="{D4F8036D-BABF-40A8-B55C-597DD23DE313}" type="presOf" srcId="{9DE239A6-0A12-4C51-9FF1-14F129A7E853}" destId="{5B8AFA2A-8694-4ABD-8DD7-CBC6FB771DDA}" srcOrd="0" destOrd="0" presId="urn:microsoft.com/office/officeart/2005/8/layout/hierarchy4"/>
    <dgm:cxn modelId="{A3C74894-D306-4D9C-B800-FA6BEF4A88BA}" srcId="{F4B86B97-34AA-45A9-96F9-038FF4A754D4}" destId="{9DE239A6-0A12-4C51-9FF1-14F129A7E853}" srcOrd="0" destOrd="0" parTransId="{2F7E3A95-B60E-4DE9-AE7C-E8DC73AE0FE7}" sibTransId="{0D759C6F-E621-4DCC-852E-DA6A0D275ED6}"/>
    <dgm:cxn modelId="{EE51A69A-665B-4F0B-B375-129F5439D730}" srcId="{A353DAB8-E8FC-45AC-A845-43D1D7D5EB1E}" destId="{02D5AA69-C361-4390-AD74-643FDFF32126}" srcOrd="0" destOrd="0" parTransId="{F227D162-CDBD-4E9C-B856-E7A8AE8074E6}" sibTransId="{216BA1B9-0F04-49E0-82E4-9DF66E236C97}"/>
    <dgm:cxn modelId="{3090E6A4-6DB9-44B2-8253-D04A4401A581}" srcId="{9DE239A6-0A12-4C51-9FF1-14F129A7E853}" destId="{68FB03FF-F9F2-4C91-8C97-3F6F31CCAF55}" srcOrd="0" destOrd="0" parTransId="{EC13CC36-1FE1-4F22-8679-55E829828BC4}" sibTransId="{5369E2BC-35D4-41BA-BCC3-8367F6B8AB7F}"/>
    <dgm:cxn modelId="{6133C8A9-B0DD-484F-A27C-568150E1DC9B}" srcId="{45CE3054-C635-448C-B60F-6527955D49A7}" destId="{F4B86B97-34AA-45A9-96F9-038FF4A754D4}" srcOrd="0" destOrd="0" parTransId="{25C050A0-7F30-40A2-85D4-76C4A30B4CDB}" sibTransId="{87DB5098-7D34-46AD-9D06-3E03470C1095}"/>
    <dgm:cxn modelId="{A476ACC1-742B-4B63-BFB4-398C558307A3}" srcId="{F4B86B97-34AA-45A9-96F9-038FF4A754D4}" destId="{A353DAB8-E8FC-45AC-A845-43D1D7D5EB1E}" srcOrd="1" destOrd="0" parTransId="{D401FF20-D55E-49C2-83CF-1A2DA00EBF76}" sibTransId="{655D221F-F9DA-4867-A55D-837FCB099AB3}"/>
    <dgm:cxn modelId="{7C9145D0-EA08-4D49-95AA-ABFF29F781DC}" type="presOf" srcId="{A353DAB8-E8FC-45AC-A845-43D1D7D5EB1E}" destId="{E3D3FF72-E329-409E-AA49-37A343BD80CA}" srcOrd="0" destOrd="0" presId="urn:microsoft.com/office/officeart/2005/8/layout/hierarchy4"/>
    <dgm:cxn modelId="{E9FEA6DD-7BE7-4190-BCBA-8243D5C230C5}" type="presOf" srcId="{68FB03FF-F9F2-4C91-8C97-3F6F31CCAF55}" destId="{3223E269-5A85-4077-84DC-B844CEE191F2}" srcOrd="0" destOrd="0" presId="urn:microsoft.com/office/officeart/2005/8/layout/hierarchy4"/>
    <dgm:cxn modelId="{7EFA3AFC-D704-489A-9259-3ADFA1112D1C}" type="presOf" srcId="{45CE3054-C635-448C-B60F-6527955D49A7}" destId="{5637A190-B6FF-4431-BECA-F72A7B26EEDD}" srcOrd="0" destOrd="0" presId="urn:microsoft.com/office/officeart/2005/8/layout/hierarchy4"/>
    <dgm:cxn modelId="{9F69896A-57CD-48D6-AB4F-161FD0DAE9EF}" type="presParOf" srcId="{5637A190-B6FF-4431-BECA-F72A7B26EEDD}" destId="{929871C7-675B-4DB3-86A8-18B05EDA2250}" srcOrd="0" destOrd="0" presId="urn:microsoft.com/office/officeart/2005/8/layout/hierarchy4"/>
    <dgm:cxn modelId="{73928A5F-5F1A-40FA-BF65-79FBBCDAD453}" type="presParOf" srcId="{929871C7-675B-4DB3-86A8-18B05EDA2250}" destId="{ED9D11DE-84EF-475E-B840-114FF2EE2840}" srcOrd="0" destOrd="0" presId="urn:microsoft.com/office/officeart/2005/8/layout/hierarchy4"/>
    <dgm:cxn modelId="{4EA9F400-F3DF-4937-AB8B-6409E75F2794}" type="presParOf" srcId="{929871C7-675B-4DB3-86A8-18B05EDA2250}" destId="{1DCB1594-F36C-4E51-99AA-F2161BC4120E}" srcOrd="1" destOrd="0" presId="urn:microsoft.com/office/officeart/2005/8/layout/hierarchy4"/>
    <dgm:cxn modelId="{66F76587-220D-4EBE-BE77-1C5160730477}" type="presParOf" srcId="{929871C7-675B-4DB3-86A8-18B05EDA2250}" destId="{CA13305A-E4DA-46A0-890D-B416952AED4A}" srcOrd="2" destOrd="0" presId="urn:microsoft.com/office/officeart/2005/8/layout/hierarchy4"/>
    <dgm:cxn modelId="{48E13F08-D96A-4949-8587-E3D4A398E2CF}" type="presParOf" srcId="{CA13305A-E4DA-46A0-890D-B416952AED4A}" destId="{EC8C6BB4-315E-4C32-895D-B714EE0FC208}" srcOrd="0" destOrd="0" presId="urn:microsoft.com/office/officeart/2005/8/layout/hierarchy4"/>
    <dgm:cxn modelId="{E809C7B3-5418-4D08-AB5C-0C49AA9413ED}" type="presParOf" srcId="{EC8C6BB4-315E-4C32-895D-B714EE0FC208}" destId="{5B8AFA2A-8694-4ABD-8DD7-CBC6FB771DDA}" srcOrd="0" destOrd="0" presId="urn:microsoft.com/office/officeart/2005/8/layout/hierarchy4"/>
    <dgm:cxn modelId="{C3F97E35-F536-4DC2-ADA3-F8CBB7A50D17}" type="presParOf" srcId="{EC8C6BB4-315E-4C32-895D-B714EE0FC208}" destId="{C80749FA-BBF6-4D94-8724-522F4AC2F5DF}" srcOrd="1" destOrd="0" presId="urn:microsoft.com/office/officeart/2005/8/layout/hierarchy4"/>
    <dgm:cxn modelId="{E733768B-EBB8-43E1-9643-E87E1939EA69}" type="presParOf" srcId="{EC8C6BB4-315E-4C32-895D-B714EE0FC208}" destId="{CC05D472-322C-4FF0-A5ED-B052FE2F10B2}" srcOrd="2" destOrd="0" presId="urn:microsoft.com/office/officeart/2005/8/layout/hierarchy4"/>
    <dgm:cxn modelId="{4D111494-EF3D-480F-8B7C-4D41A3D8507F}" type="presParOf" srcId="{CC05D472-322C-4FF0-A5ED-B052FE2F10B2}" destId="{EAE5892B-FEF5-48A9-956D-971F7C3783B1}" srcOrd="0" destOrd="0" presId="urn:microsoft.com/office/officeart/2005/8/layout/hierarchy4"/>
    <dgm:cxn modelId="{F85E5D81-E938-4CB8-B921-EE3DCDE472C0}" type="presParOf" srcId="{EAE5892B-FEF5-48A9-956D-971F7C3783B1}" destId="{3223E269-5A85-4077-84DC-B844CEE191F2}" srcOrd="0" destOrd="0" presId="urn:microsoft.com/office/officeart/2005/8/layout/hierarchy4"/>
    <dgm:cxn modelId="{D3286385-4EBB-45D7-91C7-568ADB7C54EE}" type="presParOf" srcId="{EAE5892B-FEF5-48A9-956D-971F7C3783B1}" destId="{B5A49FEC-4ACB-4C4E-8B06-77CD59B79B26}" srcOrd="1" destOrd="0" presId="urn:microsoft.com/office/officeart/2005/8/layout/hierarchy4"/>
    <dgm:cxn modelId="{FADB6934-1322-4502-B153-EA6491DFD060}" type="presParOf" srcId="{CC05D472-322C-4FF0-A5ED-B052FE2F10B2}" destId="{73BE1C88-C209-40A3-AA79-182EAF66202B}" srcOrd="1" destOrd="0" presId="urn:microsoft.com/office/officeart/2005/8/layout/hierarchy4"/>
    <dgm:cxn modelId="{CCD413ED-C1DA-497A-A307-0D88963CF54D}" type="presParOf" srcId="{CC05D472-322C-4FF0-A5ED-B052FE2F10B2}" destId="{8A1710C1-D771-4207-9D68-AB3C539658BD}" srcOrd="2" destOrd="0" presId="urn:microsoft.com/office/officeart/2005/8/layout/hierarchy4"/>
    <dgm:cxn modelId="{5FFD8FC0-54C9-4A8F-86AC-85F1AB7B7A39}" type="presParOf" srcId="{8A1710C1-D771-4207-9D68-AB3C539658BD}" destId="{A1FF7D2D-6CAC-4F6A-B710-270A61C336CC}" srcOrd="0" destOrd="0" presId="urn:microsoft.com/office/officeart/2005/8/layout/hierarchy4"/>
    <dgm:cxn modelId="{610A459E-6586-4B47-A59A-5A110162E24A}" type="presParOf" srcId="{8A1710C1-D771-4207-9D68-AB3C539658BD}" destId="{937B6C06-2EB6-461F-BF15-4C51199F064E}" srcOrd="1" destOrd="0" presId="urn:microsoft.com/office/officeart/2005/8/layout/hierarchy4"/>
    <dgm:cxn modelId="{3D0D355B-70E9-4D82-9FF7-0C395025780C}" type="presParOf" srcId="{CA13305A-E4DA-46A0-890D-B416952AED4A}" destId="{C2361861-88C6-4460-BCE5-47FF3C8AE6E0}" srcOrd="1" destOrd="0" presId="urn:microsoft.com/office/officeart/2005/8/layout/hierarchy4"/>
    <dgm:cxn modelId="{7A926A8C-1C19-4B76-97C5-E97545C4CE3E}" type="presParOf" srcId="{CA13305A-E4DA-46A0-890D-B416952AED4A}" destId="{71F5A971-33BB-436D-944F-AC859AADB0EE}" srcOrd="2" destOrd="0" presId="urn:microsoft.com/office/officeart/2005/8/layout/hierarchy4"/>
    <dgm:cxn modelId="{9C9E5CFC-C3CF-40C1-9E30-FCD3A66A0D31}" type="presParOf" srcId="{71F5A971-33BB-436D-944F-AC859AADB0EE}" destId="{E3D3FF72-E329-409E-AA49-37A343BD80CA}" srcOrd="0" destOrd="0" presId="urn:microsoft.com/office/officeart/2005/8/layout/hierarchy4"/>
    <dgm:cxn modelId="{2C48536B-D62D-46E5-99F4-CF8FF52AC5B8}" type="presParOf" srcId="{71F5A971-33BB-436D-944F-AC859AADB0EE}" destId="{233B6BAE-B372-4207-B42C-B5854E16DEEF}" srcOrd="1" destOrd="0" presId="urn:microsoft.com/office/officeart/2005/8/layout/hierarchy4"/>
    <dgm:cxn modelId="{BED31966-0CBA-4810-9039-F9DB0681EF97}" type="presParOf" srcId="{71F5A971-33BB-436D-944F-AC859AADB0EE}" destId="{1F0EF3A3-7786-46EF-A7B1-277816F947E1}" srcOrd="2" destOrd="0" presId="urn:microsoft.com/office/officeart/2005/8/layout/hierarchy4"/>
    <dgm:cxn modelId="{3B83B10C-A081-4AB7-A1E0-FDFD0AFD300A}" type="presParOf" srcId="{1F0EF3A3-7786-46EF-A7B1-277816F947E1}" destId="{464B4F84-1AA1-4C4D-9295-3ECC1300112F}" srcOrd="0" destOrd="0" presId="urn:microsoft.com/office/officeart/2005/8/layout/hierarchy4"/>
    <dgm:cxn modelId="{6D72BD93-3C24-409F-A184-AE59989473A2}" type="presParOf" srcId="{464B4F84-1AA1-4C4D-9295-3ECC1300112F}" destId="{EEF1478A-A025-4E39-A078-0AC253DACF3C}" srcOrd="0" destOrd="0" presId="urn:microsoft.com/office/officeart/2005/8/layout/hierarchy4"/>
    <dgm:cxn modelId="{8CF60760-EC89-48B5-8870-7D2C2C898363}" type="presParOf" srcId="{464B4F84-1AA1-4C4D-9295-3ECC1300112F}" destId="{25789A10-E131-4B4A-82B5-0621C6123544}"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D11DE-84EF-475E-B840-114FF2EE2840}">
      <dsp:nvSpPr>
        <dsp:cNvPr id="0" name=""/>
        <dsp:cNvSpPr/>
      </dsp:nvSpPr>
      <dsp:spPr>
        <a:xfrm>
          <a:off x="1838" y="843"/>
          <a:ext cx="4111123" cy="1315326"/>
        </a:xfrm>
        <a:prstGeom prst="roundRect">
          <a:avLst>
            <a:gd name="adj" fmla="val 10000"/>
          </a:avLst>
        </a:prstGeom>
        <a:solidFill>
          <a:schemeClr val="accent3">
            <a:hueOff val="0"/>
            <a:satOff val="0"/>
            <a:lumOff val="0"/>
            <a:alphaOff val="0"/>
          </a:schemeClr>
        </a:solidFill>
        <a:ln w="5715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twoPt" dir="t"/>
        </a:scene3d>
        <a:sp3d prstMaterial="plastic">
          <a:bevelT w="139700" prst="angle"/>
        </a:sp3d>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Outlines, drop shadows, and 3D effects</a:t>
          </a:r>
        </a:p>
      </dsp:txBody>
      <dsp:txXfrm>
        <a:off x="40363" y="39368"/>
        <a:ext cx="4034073" cy="1238276"/>
      </dsp:txXfrm>
    </dsp:sp>
    <dsp:sp modelId="{5B8AFA2A-8694-4ABD-8DD7-CBC6FB771DDA}">
      <dsp:nvSpPr>
        <dsp:cNvPr id="0" name=""/>
        <dsp:cNvSpPr/>
      </dsp:nvSpPr>
      <dsp:spPr>
        <a:xfrm>
          <a:off x="362474" y="1371358"/>
          <a:ext cx="1966185" cy="905479"/>
        </a:xfrm>
        <a:prstGeom prst="roundRect">
          <a:avLst>
            <a:gd name="adj" fmla="val 10000"/>
          </a:avLst>
        </a:prstGeom>
        <a:solidFill>
          <a:schemeClr val="accent5">
            <a:hueOff val="0"/>
            <a:satOff val="0"/>
            <a:lumOff val="0"/>
            <a:alphaOff val="0"/>
          </a:schemeClr>
        </a:solidFill>
        <a:ln w="57150" cap="flat" cmpd="sng" algn="ctr">
          <a:solidFill>
            <a:schemeClr val="accent4">
              <a:lumMod val="20000"/>
              <a:lumOff val="80000"/>
            </a:schemeClr>
          </a:solidFill>
          <a:prstDash val="solid"/>
          <a:miter lim="800000"/>
        </a:ln>
        <a:effectLst>
          <a:outerShdw blurRad="165100" dist="50800" dir="2700000" sx="104000" sy="104000" algn="tl" rotWithShape="0">
            <a:prstClr val="black">
              <a:alpha val="51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Will</a:t>
          </a:r>
        </a:p>
      </dsp:txBody>
      <dsp:txXfrm>
        <a:off x="388995" y="1397879"/>
        <a:ext cx="1913143" cy="852437"/>
      </dsp:txXfrm>
    </dsp:sp>
    <dsp:sp modelId="{3223E269-5A85-4077-84DC-B844CEE191F2}">
      <dsp:nvSpPr>
        <dsp:cNvPr id="0" name=""/>
        <dsp:cNvSpPr/>
      </dsp:nvSpPr>
      <dsp:spPr>
        <a:xfrm>
          <a:off x="1320" y="2656730"/>
          <a:ext cx="1305766" cy="905479"/>
        </a:xfrm>
        <a:prstGeom prst="roundRect">
          <a:avLst>
            <a:gd name="adj" fmla="val 10000"/>
          </a:avLst>
        </a:prstGeom>
        <a:solidFill>
          <a:schemeClr val="accent6">
            <a:hueOff val="0"/>
            <a:satOff val="0"/>
            <a:lumOff val="0"/>
            <a:alphaOff val="0"/>
          </a:schemeClr>
        </a:solidFill>
        <a:ln w="57150" cap="flat" cmpd="sng" algn="ctr">
          <a:solidFill>
            <a:schemeClr val="accent6">
              <a:lumMod val="10000"/>
            </a:schemeClr>
          </a:solidFill>
          <a:prstDash val="solid"/>
          <a:miter lim="800000"/>
        </a:ln>
        <a:effectLst>
          <a:outerShdw blurRad="76200" dir="13500000" sy="23000" kx="1200000" algn="br" rotWithShape="0">
            <a:prstClr val="black">
              <a:alpha val="20000"/>
            </a:prstClr>
          </a:outerShdw>
        </a:effectLst>
        <a:scene3d>
          <a:camera prst="perspectiveContrastingRightFacing"/>
          <a:lightRig rig="threePt" dir="t"/>
        </a:scene3d>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ysClr val="windowText" lastClr="000000"/>
              </a:solidFill>
            </a:rPr>
            <a:t>In</a:t>
          </a:r>
        </a:p>
      </dsp:txBody>
      <dsp:txXfrm>
        <a:off x="27841" y="2683251"/>
        <a:ext cx="1252724" cy="852437"/>
      </dsp:txXfrm>
    </dsp:sp>
    <dsp:sp modelId="{A1FF7D2D-6CAC-4F6A-B710-270A61C336CC}">
      <dsp:nvSpPr>
        <dsp:cNvPr id="0" name=""/>
        <dsp:cNvSpPr/>
      </dsp:nvSpPr>
      <dsp:spPr>
        <a:xfrm>
          <a:off x="1397223" y="2360341"/>
          <a:ext cx="1305766" cy="1420334"/>
        </a:xfrm>
        <a:prstGeom prst="roundRect">
          <a:avLst>
            <a:gd name="adj" fmla="val 10000"/>
          </a:avLst>
        </a:prstGeom>
        <a:solidFill>
          <a:schemeClr val="accent6">
            <a:hueOff val="0"/>
            <a:satOff val="0"/>
            <a:lumOff val="0"/>
            <a:alphaOff val="0"/>
          </a:schemeClr>
        </a:solidFill>
        <a:ln w="57150" cap="flat" cmpd="sng" algn="ctr">
          <a:solidFill>
            <a:schemeClr val="accent4"/>
          </a:solidFill>
          <a:prstDash val="solid"/>
          <a:miter lim="800000"/>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ysClr val="windowText" lastClr="000000"/>
              </a:solidFill>
            </a:rPr>
            <a:t>The </a:t>
          </a:r>
        </a:p>
      </dsp:txBody>
      <dsp:txXfrm>
        <a:off x="1435468" y="2398586"/>
        <a:ext cx="1229276" cy="1343844"/>
      </dsp:txXfrm>
    </dsp:sp>
    <dsp:sp modelId="{E3D3FF72-E329-409E-AA49-37A343BD80CA}">
      <dsp:nvSpPr>
        <dsp:cNvPr id="0" name=""/>
        <dsp:cNvSpPr/>
      </dsp:nvSpPr>
      <dsp:spPr>
        <a:xfrm>
          <a:off x="2788976" y="1371358"/>
          <a:ext cx="1313443" cy="1447807"/>
        </a:xfrm>
        <a:prstGeom prst="roundRect">
          <a:avLst>
            <a:gd name="adj" fmla="val 10000"/>
          </a:avLst>
        </a:prstGeom>
        <a:solidFill>
          <a:schemeClr val="accent5">
            <a:hueOff val="0"/>
            <a:satOff val="0"/>
            <a:lumOff val="0"/>
            <a:alphaOff val="0"/>
          </a:schemeClr>
        </a:solidFill>
        <a:ln w="57150" cap="flat" cmpd="sng" algn="ctr">
          <a:solidFill>
            <a:schemeClr val="tx1">
              <a:lumMod val="75000"/>
              <a:lumOff val="25000"/>
            </a:schemeClr>
          </a:solidFill>
          <a:prstDash val="solid"/>
          <a:miter lim="800000"/>
        </a:ln>
        <a:effectLst>
          <a:outerShdw blurRad="152400" dist="508000" sx="90000" sy="-19000" rotWithShape="0">
            <a:prstClr val="black">
              <a:alpha val="15000"/>
            </a:prstClr>
          </a:outerShdw>
        </a:effectLst>
        <a:scene3d>
          <a:camera prst="isometricOffAxis2Top"/>
          <a:lightRig rig="threePt" dir="t"/>
        </a:scene3d>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Get</a:t>
          </a:r>
        </a:p>
      </dsp:txBody>
      <dsp:txXfrm>
        <a:off x="2827445" y="1409827"/>
        <a:ext cx="1236505" cy="1370869"/>
      </dsp:txXfrm>
    </dsp:sp>
    <dsp:sp modelId="{EEF1478A-A025-4E39-A078-0AC253DACF3C}">
      <dsp:nvSpPr>
        <dsp:cNvPr id="0" name=""/>
        <dsp:cNvSpPr/>
      </dsp:nvSpPr>
      <dsp:spPr>
        <a:xfrm>
          <a:off x="2788976" y="2875196"/>
          <a:ext cx="1313443" cy="905479"/>
        </a:xfrm>
        <a:prstGeom prst="roundRect">
          <a:avLst>
            <a:gd name="adj" fmla="val 10000"/>
          </a:avLst>
        </a:prstGeom>
        <a:solidFill>
          <a:schemeClr val="accent6">
            <a:hueOff val="0"/>
            <a:satOff val="0"/>
            <a:lumOff val="0"/>
            <a:alphaOff val="0"/>
          </a:schemeClr>
        </a:solidFill>
        <a:ln w="57150" cap="flat" cmpd="sng" algn="ctr">
          <a:noFill/>
          <a:prstDash val="solid"/>
          <a:miter lim="800000"/>
        </a:ln>
        <a:effectLst>
          <a:outerShdw blurRad="76200" dir="13500000" sy="23000" kx="1200000" algn="br" rotWithShape="0">
            <a:prstClr val="black">
              <a:alpha val="20000"/>
            </a:prstClr>
          </a:outerShdw>
        </a:effectLst>
        <a:scene3d>
          <a:camera prst="orthographicFront"/>
          <a:lightRig rig="harsh" dir="t"/>
        </a:scene3d>
        <a:sp3d prstMaterial="metal">
          <a:bevelT prst="convex"/>
        </a:sp3d>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ysClr val="windowText" lastClr="000000"/>
              </a:solidFill>
            </a:rPr>
            <a:t>Way</a:t>
          </a:r>
        </a:p>
      </dsp:txBody>
      <dsp:txXfrm>
        <a:off x="2815497" y="2901717"/>
        <a:ext cx="1260401" cy="85243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0.34485</cdr:x>
      <cdr:y>0.41667</cdr:y>
    </cdr:from>
    <cdr:to>
      <cdr:x>0.69051</cdr:x>
      <cdr:y>0.67308</cdr:y>
    </cdr:to>
    <cdr:sp macro="" textlink="">
      <cdr:nvSpPr>
        <cdr:cNvPr id="2" name="TextBox 1"/>
        <cdr:cNvSpPr txBox="1"/>
      </cdr:nvSpPr>
      <cdr:spPr>
        <a:xfrm xmlns:a="http://schemas.openxmlformats.org/drawingml/2006/main">
          <a:off x="1140350" y="1238250"/>
          <a:ext cx="1143000" cy="762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4400" dirty="0">
              <a:solidFill>
                <a:schemeClr val="accent1"/>
              </a:solidFill>
              <a:latin typeface="Arial Black" panose="020B0A04020102020204" pitchFamily="34" charset="0"/>
              <a:cs typeface="Aharoni" panose="02010803020104030203" pitchFamily="2" charset="-79"/>
            </a:rPr>
            <a:t>20</a:t>
          </a:r>
          <a:r>
            <a:rPr lang="en-US" sz="1600" dirty="0">
              <a:solidFill>
                <a:schemeClr val="accent1"/>
              </a:solidFill>
              <a:latin typeface="Arial Black" panose="020B0A04020102020204" pitchFamily="34" charset="0"/>
              <a:cs typeface="Aharoni" panose="02010803020104030203" pitchFamily="2" charset="-79"/>
            </a:rPr>
            <a:t>%</a:t>
          </a:r>
          <a:endParaRPr lang="en-US" sz="2800" dirty="0">
            <a:solidFill>
              <a:schemeClr val="accent1"/>
            </a:solidFill>
            <a:latin typeface="Arial Black" panose="020B0A04020102020204" pitchFamily="34" charset="0"/>
            <a:cs typeface="Aharoni" panose="02010803020104030203" pitchFamily="2" charset="-79"/>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98A66643-E3E2-41C3-B0EF-281B46AD7829}" type="datetimeFigureOut">
              <a:rPr lang="en-US" smtClean="0"/>
              <a:t>1/23/19</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5141C1CA-4FED-4869-9456-8EF3ECC86CD1}" type="slidenum">
              <a:rPr lang="en-US" smtClean="0"/>
              <a:t>‹#›</a:t>
            </a:fld>
            <a:endParaRPr lang="en-US"/>
          </a:p>
        </p:txBody>
      </p:sp>
    </p:spTree>
    <p:extLst>
      <p:ext uri="{BB962C8B-B14F-4D97-AF65-F5344CB8AC3E}">
        <p14:creationId xmlns:p14="http://schemas.microsoft.com/office/powerpoint/2010/main" val="2381209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BEB17462-D08B-4E3D-A6D3-FAB5854AD6F4}" type="datetimeFigureOut">
              <a:rPr lang="en-US" smtClean="0"/>
              <a:t>1/23/19</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A24A7961-160A-4D6F-8C36-5F8AC43524FA}" type="slidenum">
              <a:rPr lang="en-US" smtClean="0"/>
              <a:t>‹#›</a:t>
            </a:fld>
            <a:endParaRPr lang="en-US"/>
          </a:p>
        </p:txBody>
      </p:sp>
    </p:spTree>
    <p:extLst>
      <p:ext uri="{BB962C8B-B14F-4D97-AF65-F5344CB8AC3E}">
        <p14:creationId xmlns:p14="http://schemas.microsoft.com/office/powerpoint/2010/main" val="13236331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tbray.org/ongoing/When/200x/2003/03/13/Data-Ink"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tbray.org/ongoing/When/200x/2003/03/13/Data-Ink"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webreference.com/dlab/9704/backgr.html"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www.colortools.net/color_text_on_background.html"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usabilitynews.org/a-comparison-of-popular-online-fonts-which-is-best-and-when/"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net.tutsplus.com/tutorials/html-css-techniques/typography-on-the-web/" TargetMode="External"/><Relationship Id="rId4" Type="http://schemas.openxmlformats.org/officeDocument/2006/relationships/hyperlink" Target="http://www.smashingmagazine.com/2009/08/20/typographic-design-survey-best-practices-from-the-best-blogs/"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labnol.org/software/find-right-chart-type-for-your-data/6523/"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www.tutorial9.net/tutorials/web-tutorials/selecting-the-right-chart-type-for-your-data/" TargetMode="External"/><Relationship Id="rId5" Type="http://schemas.openxmlformats.org/officeDocument/2006/relationships/hyperlink" Target="http://pic.dhe.ibm.com/infocenter/cx/v10r1m0/index.jsp?topic=/com.ibm.swg.ba.cognos.dsk_ug.10.1.0.doc/c_dsk_charts_types.html" TargetMode="External"/><Relationship Id="rId4" Type="http://schemas.openxmlformats.org/officeDocument/2006/relationships/hyperlink" Target="http://www.dummies.com/how-to/content/how-to-choose-the-right-chart-type-in-excel-2010.html"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A7961-160A-4D6F-8C36-5F8AC43524FA}" type="slidenum">
              <a:rPr lang="en-US" smtClean="0"/>
              <a:t>1</a:t>
            </a:fld>
            <a:endParaRPr lang="en-US"/>
          </a:p>
        </p:txBody>
      </p:sp>
    </p:spTree>
    <p:extLst>
      <p:ext uri="{BB962C8B-B14F-4D97-AF65-F5344CB8AC3E}">
        <p14:creationId xmlns:p14="http://schemas.microsoft.com/office/powerpoint/2010/main" val="1874376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a:t>Each slide should aid one of these two goals</a:t>
            </a:r>
          </a:p>
          <a:p>
            <a:pPr marL="171450" indent="-171450">
              <a:buFont typeface="Arial" pitchFamily="34" charset="0"/>
              <a:buChar char="•"/>
            </a:pPr>
            <a:r>
              <a:rPr lang="en-US" dirty="0"/>
              <a:t>If I drop a deck on the floor and the pages scatter, the</a:t>
            </a:r>
            <a:r>
              <a:rPr lang="en-US" baseline="0" dirty="0"/>
              <a:t> goal is that each slide can stand on its own and tell an individual story </a:t>
            </a:r>
            <a:r>
              <a:rPr lang="en-US" dirty="0"/>
              <a:t>without the rest of the deck, but still contribute to the overarching</a:t>
            </a:r>
            <a:r>
              <a:rPr lang="en-US" baseline="0" dirty="0"/>
              <a:t> story and intelligence developed in the </a:t>
            </a:r>
            <a:endParaRPr lang="en-US" dirty="0"/>
          </a:p>
        </p:txBody>
      </p:sp>
      <p:sp>
        <p:nvSpPr>
          <p:cNvPr id="4" name="Slide Number Placeholder 3"/>
          <p:cNvSpPr>
            <a:spLocks noGrp="1"/>
          </p:cNvSpPr>
          <p:nvPr>
            <p:ph type="sldNum" sz="quarter" idx="10"/>
          </p:nvPr>
        </p:nvSpPr>
        <p:spPr/>
        <p:txBody>
          <a:bodyPr/>
          <a:lstStyle/>
          <a:p>
            <a:fld id="{A24A7961-160A-4D6F-8C36-5F8AC43524FA}" type="slidenum">
              <a:rPr lang="en-US" smtClean="0"/>
              <a:t>19</a:t>
            </a:fld>
            <a:endParaRPr lang="en-US"/>
          </a:p>
        </p:txBody>
      </p:sp>
    </p:spTree>
    <p:extLst>
      <p:ext uri="{BB962C8B-B14F-4D97-AF65-F5344CB8AC3E}">
        <p14:creationId xmlns:p14="http://schemas.microsoft.com/office/powerpoint/2010/main" val="2173273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a:t>
            </a:r>
            <a:r>
              <a:rPr lang="en-US" sz="1200" dirty="0">
                <a:solidFill>
                  <a:schemeClr val="bg1"/>
                </a:solidFill>
              </a:rPr>
              <a:t>That said, eyes will always be drawn to images / color before text, so text that must be read prior to the graphic may best be located on a slide prior to the graphic.</a:t>
            </a:r>
            <a:endParaRPr lang="en-US" sz="1200" b="1"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A24A7961-160A-4D6F-8C36-5F8AC43524FA}" type="slidenum">
              <a:rPr lang="en-US" smtClean="0"/>
              <a:t>20</a:t>
            </a:fld>
            <a:endParaRPr lang="en-US"/>
          </a:p>
        </p:txBody>
      </p:sp>
    </p:spTree>
    <p:extLst>
      <p:ext uri="{BB962C8B-B14F-4D97-AF65-F5344CB8AC3E}">
        <p14:creationId xmlns:p14="http://schemas.microsoft.com/office/powerpoint/2010/main" val="2159217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http://www.excelcharts.com/blog/why-dont-like-bar-charts/</a:t>
            </a:r>
            <a:endParaRPr lang="en-US" dirty="0"/>
          </a:p>
        </p:txBody>
      </p:sp>
      <p:sp>
        <p:nvSpPr>
          <p:cNvPr id="4" name="Slide Number Placeholder 3"/>
          <p:cNvSpPr>
            <a:spLocks noGrp="1"/>
          </p:cNvSpPr>
          <p:nvPr>
            <p:ph type="sldNum" sz="quarter" idx="10"/>
          </p:nvPr>
        </p:nvSpPr>
        <p:spPr/>
        <p:txBody>
          <a:bodyPr/>
          <a:lstStyle/>
          <a:p>
            <a:fld id="{A24A7961-160A-4D6F-8C36-5F8AC43524FA}" type="slidenum">
              <a:rPr lang="en-US" smtClean="0"/>
              <a:t>21</a:t>
            </a:fld>
            <a:endParaRPr lang="en-US"/>
          </a:p>
        </p:txBody>
      </p:sp>
    </p:spTree>
    <p:extLst>
      <p:ext uri="{BB962C8B-B14F-4D97-AF65-F5344CB8AC3E}">
        <p14:creationId xmlns:p14="http://schemas.microsoft.com/office/powerpoint/2010/main" val="2159217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Note: this applies to lists that require recall: 7 +/-2 applies to </a:t>
            </a:r>
            <a:r>
              <a:rPr lang="en-US" i="1" dirty="0">
                <a:solidFill>
                  <a:srgbClr val="FF0000"/>
                </a:solidFill>
              </a:rPr>
              <a:t>working memory</a:t>
            </a:r>
            <a:r>
              <a:rPr lang="en-US" dirty="0">
                <a:solidFill>
                  <a:srgbClr val="FF0000"/>
                </a:solidFill>
              </a:rPr>
              <a:t>.  Miller’s Law does NOT need to apply to standard, written text if there is no recall requirement following</a:t>
            </a:r>
          </a:p>
          <a:p>
            <a:endParaRPr lang="en-US" dirty="0"/>
          </a:p>
          <a:p>
            <a:r>
              <a:rPr lang="en-US" dirty="0"/>
              <a:t>http://psychclassics.yorku.ca/Miller/</a:t>
            </a:r>
          </a:p>
          <a:p>
            <a:r>
              <a:rPr lang="en-US" dirty="0"/>
              <a:t>http://www.wikiwand.com/en/The_Magical_Number_Seven,_Plus_or_Minus_Two</a:t>
            </a:r>
          </a:p>
          <a:p>
            <a:r>
              <a:rPr lang="en-US" dirty="0"/>
              <a:t>http://uxmyths.com/post/931925744/myth-23-choices-should-always-be-limited-to-seven</a:t>
            </a:r>
          </a:p>
        </p:txBody>
      </p:sp>
      <p:sp>
        <p:nvSpPr>
          <p:cNvPr id="4" name="Slide Number Placeholder 3"/>
          <p:cNvSpPr>
            <a:spLocks noGrp="1"/>
          </p:cNvSpPr>
          <p:nvPr>
            <p:ph type="sldNum" sz="quarter" idx="10"/>
          </p:nvPr>
        </p:nvSpPr>
        <p:spPr/>
        <p:txBody>
          <a:bodyPr/>
          <a:lstStyle/>
          <a:p>
            <a:fld id="{A24A7961-160A-4D6F-8C36-5F8AC43524FA}" type="slidenum">
              <a:rPr lang="en-US" smtClean="0"/>
              <a:t>25</a:t>
            </a:fld>
            <a:endParaRPr lang="en-US"/>
          </a:p>
        </p:txBody>
      </p:sp>
    </p:spTree>
    <p:extLst>
      <p:ext uri="{BB962C8B-B14F-4D97-AF65-F5344CB8AC3E}">
        <p14:creationId xmlns:p14="http://schemas.microsoft.com/office/powerpoint/2010/main" val="1294826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1 </a:t>
            </a:r>
            <a:r>
              <a:rPr lang="en-US" dirty="0"/>
              <a:t>Tufte, Edward R. </a:t>
            </a:r>
            <a:r>
              <a:rPr lang="en-US" i="1" dirty="0"/>
              <a:t>Envisioning Information</a:t>
            </a:r>
            <a:r>
              <a:rPr lang="en-US" dirty="0"/>
              <a:t>. Cheshire, CT: Graphics, 1995. </a:t>
            </a:r>
            <a:r>
              <a:rPr lang="en-US" baseline="0" dirty="0"/>
              <a:t>50. Print.</a:t>
            </a:r>
          </a:p>
          <a:p>
            <a:pPr marL="0" marR="0" indent="0" algn="l" defTabSz="914400" rtl="0" eaLnBrk="1" fontAlgn="auto" latinLnBrk="0" hangingPunct="1">
              <a:lnSpc>
                <a:spcPct val="100000"/>
              </a:lnSpc>
              <a:spcBef>
                <a:spcPts val="0"/>
              </a:spcBef>
              <a:spcAft>
                <a:spcPts val="0"/>
              </a:spcAft>
              <a:buClrTx/>
              <a:buSzTx/>
              <a:buFontTx/>
              <a:buNone/>
              <a:tabLst/>
              <a:defRPr/>
            </a:pPr>
            <a:r>
              <a:rPr lang="en-US" i="1" baseline="0" dirty="0"/>
              <a:t>2</a:t>
            </a:r>
            <a:r>
              <a:rPr lang="en-US" baseline="0" dirty="0"/>
              <a:t> </a:t>
            </a:r>
            <a:r>
              <a:rPr lang="de-DE" baseline="0" dirty="0"/>
              <a:t>Demaj , Damien and Field , Kenneth. “Map Examples, Figure 38.“ </a:t>
            </a:r>
            <a:r>
              <a:rPr lang="de-DE" i="1" baseline="0" dirty="0"/>
              <a:t>ICA Commission on Map Design</a:t>
            </a:r>
            <a:r>
              <a:rPr lang="de-DE" baseline="0" dirty="0"/>
              <a:t>. </a:t>
            </a:r>
            <a:r>
              <a:rPr lang="en-US" dirty="0"/>
              <a:t>Web. 7 Oct. 2014.</a:t>
            </a:r>
            <a:endParaRPr lang="en-US" baseline="0" dirty="0"/>
          </a:p>
          <a:p>
            <a:r>
              <a:rPr lang="en-US" i="1" baseline="0" dirty="0"/>
              <a:t>3</a:t>
            </a:r>
            <a:r>
              <a:rPr lang="en-US" baseline="0" dirty="0"/>
              <a:t> Munroe, Randall.</a:t>
            </a:r>
            <a:r>
              <a:rPr lang="en-US" dirty="0"/>
              <a:t> “Movie</a:t>
            </a:r>
            <a:r>
              <a:rPr lang="en-US" baseline="0" dirty="0"/>
              <a:t> Narrative Charts</a:t>
            </a:r>
            <a:r>
              <a:rPr lang="en-US" dirty="0"/>
              <a:t>" </a:t>
            </a:r>
            <a:r>
              <a:rPr lang="en-US" i="1" dirty="0"/>
              <a:t>XKCD</a:t>
            </a:r>
            <a:r>
              <a:rPr lang="en-US" dirty="0"/>
              <a:t>, no.</a:t>
            </a:r>
            <a:r>
              <a:rPr lang="en-US" baseline="0" dirty="0"/>
              <a:t> </a:t>
            </a:r>
            <a:r>
              <a:rPr lang="en-US" dirty="0"/>
              <a:t>657. Web. 7 Oct. 2014.</a:t>
            </a:r>
          </a:p>
          <a:p>
            <a:endParaRPr lang="en-US" dirty="0"/>
          </a:p>
        </p:txBody>
      </p:sp>
      <p:sp>
        <p:nvSpPr>
          <p:cNvPr id="4" name="Slide Number Placeholder 3"/>
          <p:cNvSpPr>
            <a:spLocks noGrp="1"/>
          </p:cNvSpPr>
          <p:nvPr>
            <p:ph type="sldNum" sz="quarter" idx="10"/>
          </p:nvPr>
        </p:nvSpPr>
        <p:spPr/>
        <p:txBody>
          <a:bodyPr/>
          <a:lstStyle/>
          <a:p>
            <a:fld id="{A24A7961-160A-4D6F-8C36-5F8AC43524FA}" type="slidenum">
              <a:rPr lang="en-US" smtClean="0"/>
              <a:t>28</a:t>
            </a:fld>
            <a:endParaRPr lang="en-US"/>
          </a:p>
        </p:txBody>
      </p:sp>
    </p:spTree>
    <p:extLst>
      <p:ext uri="{BB962C8B-B14F-4D97-AF65-F5344CB8AC3E}">
        <p14:creationId xmlns:p14="http://schemas.microsoft.com/office/powerpoint/2010/main" val="3789735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t>1 </a:t>
            </a:r>
            <a:r>
              <a:rPr lang="en-US" dirty="0"/>
              <a:t>Tufte, Edward R. </a:t>
            </a:r>
            <a:r>
              <a:rPr lang="en-US" i="1" dirty="0"/>
              <a:t>The Visual</a:t>
            </a:r>
            <a:r>
              <a:rPr lang="en-US" i="1" baseline="0" dirty="0"/>
              <a:t> Display of Quantitative Information, 2</a:t>
            </a:r>
            <a:r>
              <a:rPr lang="en-US" i="1" baseline="30000" dirty="0"/>
              <a:t>nd</a:t>
            </a:r>
            <a:r>
              <a:rPr lang="en-US" i="1" baseline="0" dirty="0"/>
              <a:t> ed</a:t>
            </a:r>
            <a:r>
              <a:rPr lang="en-US" dirty="0"/>
              <a:t>. Cheshire, CT: Graphics, 2011. 169</a:t>
            </a:r>
            <a:r>
              <a:rPr lang="en-US" baseline="0" dirty="0"/>
              <a:t>. Print.</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2 </a:t>
            </a:r>
            <a:r>
              <a:rPr lang="en-US" dirty="0"/>
              <a:t>Tufte, Edward R. </a:t>
            </a:r>
            <a:r>
              <a:rPr lang="en-US" i="1" dirty="0"/>
              <a:t>The Visual</a:t>
            </a:r>
            <a:r>
              <a:rPr lang="en-US" i="1" baseline="0" dirty="0"/>
              <a:t> Display of Quantitative Information, 2</a:t>
            </a:r>
            <a:r>
              <a:rPr lang="en-US" i="1" baseline="30000" dirty="0"/>
              <a:t>nd</a:t>
            </a:r>
            <a:r>
              <a:rPr lang="en-US" i="1" baseline="0" dirty="0"/>
              <a:t> ed</a:t>
            </a:r>
            <a:r>
              <a:rPr lang="en-US" dirty="0"/>
              <a:t>. Cheshire, CT: Graphics, 2011. 168</a:t>
            </a:r>
            <a:r>
              <a:rPr lang="en-US" baseline="0" dirty="0"/>
              <a:t>. Print.</a:t>
            </a:r>
            <a:endParaRPr lang="en-US" dirty="0"/>
          </a:p>
        </p:txBody>
      </p:sp>
      <p:sp>
        <p:nvSpPr>
          <p:cNvPr id="4" name="Slide Number Placeholder 3"/>
          <p:cNvSpPr>
            <a:spLocks noGrp="1"/>
          </p:cNvSpPr>
          <p:nvPr>
            <p:ph type="sldNum" sz="quarter" idx="10"/>
          </p:nvPr>
        </p:nvSpPr>
        <p:spPr/>
        <p:txBody>
          <a:bodyPr/>
          <a:lstStyle/>
          <a:p>
            <a:fld id="{A24A7961-160A-4D6F-8C36-5F8AC43524FA}" type="slidenum">
              <a:rPr lang="en-US" smtClean="0"/>
              <a:t>29</a:t>
            </a:fld>
            <a:endParaRPr lang="en-US"/>
          </a:p>
        </p:txBody>
      </p:sp>
    </p:spTree>
    <p:extLst>
      <p:ext uri="{BB962C8B-B14F-4D97-AF65-F5344CB8AC3E}">
        <p14:creationId xmlns:p14="http://schemas.microsoft.com/office/powerpoint/2010/main" val="2037912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t>1 </a:t>
            </a:r>
            <a:r>
              <a:rPr lang="en-US" dirty="0"/>
              <a:t>Tufte, Edward R. </a:t>
            </a:r>
            <a:r>
              <a:rPr lang="en-US" i="1" dirty="0"/>
              <a:t>Envisioning Information</a:t>
            </a:r>
            <a:r>
              <a:rPr lang="en-US" dirty="0"/>
              <a:t>. Cheshire, CT: Graphics, 1995. </a:t>
            </a:r>
            <a:r>
              <a:rPr lang="en-US" baseline="0" dirty="0" err="1"/>
              <a:t>Ch</a:t>
            </a:r>
            <a:r>
              <a:rPr lang="en-US" baseline="0" dirty="0"/>
              <a:t> 5. Print.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a:latin typeface="Arial Narrow" pitchFamily="34" charset="0"/>
                <a:ea typeface="Segoe UI" pitchFamily="34" charset="0"/>
                <a:cs typeface="Segoe UI" pitchFamily="34" charset="0"/>
              </a:rPr>
              <a:t>Images</a:t>
            </a:r>
            <a:r>
              <a:rPr lang="en-US" sz="1200" i="0" baseline="0" dirty="0">
                <a:latin typeface="Arial Narrow" pitchFamily="34" charset="0"/>
                <a:ea typeface="Segoe UI" pitchFamily="34" charset="0"/>
                <a:cs typeface="Segoe UI" pitchFamily="34" charset="0"/>
              </a:rPr>
              <a:t> b</a:t>
            </a:r>
            <a:r>
              <a:rPr lang="en-US" sz="1200" i="0" dirty="0">
                <a:latin typeface="Arial Narrow" pitchFamily="34" charset="0"/>
                <a:ea typeface="Segoe UI" pitchFamily="34" charset="0"/>
                <a:cs typeface="Segoe UI" pitchFamily="34" charset="0"/>
              </a:rPr>
              <a:t>orrowed with appreciation from Tim Bray’s illustration of data-ink ratio: </a:t>
            </a:r>
            <a:r>
              <a:rPr lang="en-US" sz="1200" i="0" dirty="0">
                <a:latin typeface="Arial Narrow" pitchFamily="34" charset="0"/>
                <a:ea typeface="Segoe UI" pitchFamily="34" charset="0"/>
                <a:cs typeface="Segoe UI" pitchFamily="34" charset="0"/>
                <a:hlinkClick r:id="rId3"/>
              </a:rPr>
              <a:t>http://www.tbray.org/ongoing/When/200x/2003/03/13/Data-Ink</a:t>
            </a:r>
            <a:r>
              <a:rPr lang="en-US" sz="1200" i="0" dirty="0">
                <a:latin typeface="Arial Narrow" pitchFamily="34" charset="0"/>
                <a:ea typeface="Segoe UI" pitchFamily="34" charset="0"/>
                <a:cs typeface="Segoe UI"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Bray, Tim.</a:t>
            </a:r>
            <a:r>
              <a:rPr lang="en-US" dirty="0"/>
              <a:t> “The</a:t>
            </a:r>
            <a:r>
              <a:rPr lang="en-US" baseline="0" dirty="0"/>
              <a:t> Data-Ink Ratio Example</a:t>
            </a:r>
            <a:r>
              <a:rPr lang="en-US" dirty="0"/>
              <a:t>" </a:t>
            </a:r>
            <a:r>
              <a:rPr lang="en-US" i="1" dirty="0"/>
              <a:t>ongoing</a:t>
            </a:r>
            <a:r>
              <a:rPr lang="en-US" i="0" dirty="0"/>
              <a:t>.</a:t>
            </a:r>
            <a:r>
              <a:rPr lang="en-US" dirty="0"/>
              <a:t>  Web. 7 Oct. 2014.</a:t>
            </a:r>
          </a:p>
        </p:txBody>
      </p:sp>
      <p:sp>
        <p:nvSpPr>
          <p:cNvPr id="4" name="Slide Number Placeholder 3"/>
          <p:cNvSpPr>
            <a:spLocks noGrp="1"/>
          </p:cNvSpPr>
          <p:nvPr>
            <p:ph type="sldNum" sz="quarter" idx="10"/>
          </p:nvPr>
        </p:nvSpPr>
        <p:spPr/>
        <p:txBody>
          <a:bodyPr/>
          <a:lstStyle/>
          <a:p>
            <a:fld id="{A24A7961-160A-4D6F-8C36-5F8AC43524FA}" type="slidenum">
              <a:rPr lang="en-US" smtClean="0"/>
              <a:t>30</a:t>
            </a:fld>
            <a:endParaRPr lang="en-US"/>
          </a:p>
        </p:txBody>
      </p:sp>
    </p:spTree>
    <p:extLst>
      <p:ext uri="{BB962C8B-B14F-4D97-AF65-F5344CB8AC3E}">
        <p14:creationId xmlns:p14="http://schemas.microsoft.com/office/powerpoint/2010/main" val="2231332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a:latin typeface="Arial Narrow" pitchFamily="34" charset="0"/>
                <a:ea typeface="Segoe UI" pitchFamily="34" charset="0"/>
                <a:cs typeface="Segoe UI" pitchFamily="34" charset="0"/>
              </a:rPr>
              <a:t>Images</a:t>
            </a:r>
            <a:r>
              <a:rPr lang="en-US" sz="1200" i="0" baseline="0" dirty="0">
                <a:latin typeface="Arial Narrow" pitchFamily="34" charset="0"/>
                <a:ea typeface="Segoe UI" pitchFamily="34" charset="0"/>
                <a:cs typeface="Segoe UI" pitchFamily="34" charset="0"/>
              </a:rPr>
              <a:t> b</a:t>
            </a:r>
            <a:r>
              <a:rPr lang="en-US" sz="1200" i="0" dirty="0">
                <a:latin typeface="Arial Narrow" pitchFamily="34" charset="0"/>
                <a:ea typeface="Segoe UI" pitchFamily="34" charset="0"/>
                <a:cs typeface="Segoe UI" pitchFamily="34" charset="0"/>
              </a:rPr>
              <a:t>orrowed with appreciation from Tim Bray’s illustration of data-ink ratio: </a:t>
            </a:r>
            <a:r>
              <a:rPr lang="en-US" sz="1200" i="0" dirty="0">
                <a:latin typeface="Arial Narrow" pitchFamily="34" charset="0"/>
                <a:ea typeface="Segoe UI" pitchFamily="34" charset="0"/>
                <a:cs typeface="Segoe UI" pitchFamily="34" charset="0"/>
                <a:hlinkClick r:id="rId3"/>
              </a:rPr>
              <a:t>http://www.tbray.org/ongoing/When/200x/2003/03/13/Data-Ink</a:t>
            </a:r>
            <a:r>
              <a:rPr lang="en-US" sz="1200" i="0" dirty="0">
                <a:latin typeface="Arial Narrow" pitchFamily="34" charset="0"/>
                <a:ea typeface="Segoe UI" pitchFamily="34" charset="0"/>
                <a:cs typeface="Segoe UI"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Bray, Tim.</a:t>
            </a:r>
            <a:r>
              <a:rPr lang="en-US" dirty="0"/>
              <a:t> “The</a:t>
            </a:r>
            <a:r>
              <a:rPr lang="en-US" baseline="0" dirty="0"/>
              <a:t> Data-Ink Ratio Example</a:t>
            </a:r>
            <a:r>
              <a:rPr lang="en-US" dirty="0"/>
              <a:t>" </a:t>
            </a:r>
            <a:r>
              <a:rPr lang="en-US" i="1" dirty="0"/>
              <a:t>ongoing</a:t>
            </a:r>
            <a:r>
              <a:rPr lang="en-US" i="0" dirty="0"/>
              <a:t>.</a:t>
            </a:r>
            <a:r>
              <a:rPr lang="en-US" dirty="0"/>
              <a:t>  Web. 7 Oct. 2014.</a:t>
            </a:r>
          </a:p>
          <a:p>
            <a:endParaRPr lang="en-US" dirty="0"/>
          </a:p>
        </p:txBody>
      </p:sp>
      <p:sp>
        <p:nvSpPr>
          <p:cNvPr id="4" name="Slide Number Placeholder 3"/>
          <p:cNvSpPr>
            <a:spLocks noGrp="1"/>
          </p:cNvSpPr>
          <p:nvPr>
            <p:ph type="sldNum" sz="quarter" idx="10"/>
          </p:nvPr>
        </p:nvSpPr>
        <p:spPr/>
        <p:txBody>
          <a:bodyPr/>
          <a:lstStyle/>
          <a:p>
            <a:fld id="{A24A7961-160A-4D6F-8C36-5F8AC43524FA}" type="slidenum">
              <a:rPr lang="en-US" smtClean="0"/>
              <a:t>31</a:t>
            </a:fld>
            <a:endParaRPr lang="en-US"/>
          </a:p>
        </p:txBody>
      </p:sp>
    </p:spTree>
    <p:extLst>
      <p:ext uri="{BB962C8B-B14F-4D97-AF65-F5344CB8AC3E}">
        <p14:creationId xmlns:p14="http://schemas.microsoft.com/office/powerpoint/2010/main" val="1165116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A7961-160A-4D6F-8C36-5F8AC43524FA}" type="slidenum">
              <a:rPr lang="en-US" smtClean="0"/>
              <a:t>33</a:t>
            </a:fld>
            <a:endParaRPr lang="en-US"/>
          </a:p>
        </p:txBody>
      </p:sp>
    </p:spTree>
    <p:extLst>
      <p:ext uri="{BB962C8B-B14F-4D97-AF65-F5344CB8AC3E}">
        <p14:creationId xmlns:p14="http://schemas.microsoft.com/office/powerpoint/2010/main" val="3685318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http://www.juiceanalytics.com/writing/10-ways-to-reduce-to-improve-your-data-visualizations</a:t>
            </a:r>
          </a:p>
        </p:txBody>
      </p:sp>
      <p:sp>
        <p:nvSpPr>
          <p:cNvPr id="4" name="Slide Number Placeholder 3"/>
          <p:cNvSpPr>
            <a:spLocks noGrp="1"/>
          </p:cNvSpPr>
          <p:nvPr>
            <p:ph type="sldNum" sz="quarter" idx="10"/>
          </p:nvPr>
        </p:nvSpPr>
        <p:spPr/>
        <p:txBody>
          <a:bodyPr/>
          <a:lstStyle/>
          <a:p>
            <a:fld id="{A24A7961-160A-4D6F-8C36-5F8AC43524FA}" type="slidenum">
              <a:rPr lang="en-US" smtClean="0"/>
              <a:t>34</a:t>
            </a:fld>
            <a:endParaRPr lang="en-US"/>
          </a:p>
        </p:txBody>
      </p:sp>
    </p:spTree>
    <p:extLst>
      <p:ext uri="{BB962C8B-B14F-4D97-AF65-F5344CB8AC3E}">
        <p14:creationId xmlns:p14="http://schemas.microsoft.com/office/powerpoint/2010/main" val="441161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Gladwell, Malcolm. </a:t>
            </a:r>
            <a:r>
              <a:rPr lang="en-US" i="1" dirty="0"/>
              <a:t>Blink : the power of thinking without thinking</a:t>
            </a:r>
            <a:r>
              <a:rPr lang="en-US" dirty="0"/>
              <a:t>. New York: Back Bay Books, 2007. </a:t>
            </a:r>
          </a:p>
        </p:txBody>
      </p:sp>
      <p:sp>
        <p:nvSpPr>
          <p:cNvPr id="4" name="Slide Number Placeholder 3"/>
          <p:cNvSpPr>
            <a:spLocks noGrp="1"/>
          </p:cNvSpPr>
          <p:nvPr>
            <p:ph type="sldNum" sz="quarter" idx="10"/>
          </p:nvPr>
        </p:nvSpPr>
        <p:spPr/>
        <p:txBody>
          <a:bodyPr/>
          <a:lstStyle/>
          <a:p>
            <a:fld id="{A24A7961-160A-4D6F-8C36-5F8AC43524FA}" type="slidenum">
              <a:rPr lang="en-US" smtClean="0"/>
              <a:t>3</a:t>
            </a:fld>
            <a:endParaRPr lang="en-US"/>
          </a:p>
        </p:txBody>
      </p:sp>
    </p:spTree>
    <p:extLst>
      <p:ext uri="{BB962C8B-B14F-4D97-AF65-F5344CB8AC3E}">
        <p14:creationId xmlns:p14="http://schemas.microsoft.com/office/powerpoint/2010/main" val="1397555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A7961-160A-4D6F-8C36-5F8AC43524FA}" type="slidenum">
              <a:rPr lang="en-US" smtClean="0"/>
              <a:t>36</a:t>
            </a:fld>
            <a:endParaRPr lang="en-US"/>
          </a:p>
        </p:txBody>
      </p:sp>
    </p:spTree>
    <p:extLst>
      <p:ext uri="{BB962C8B-B14F-4D97-AF65-F5344CB8AC3E}">
        <p14:creationId xmlns:p14="http://schemas.microsoft.com/office/powerpoint/2010/main" val="69197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http://www.tigercolor.com/color-lab/color-theory/color-theory-intro.htm</a:t>
            </a:r>
          </a:p>
          <a:p>
            <a:r>
              <a:rPr lang="en-US" dirty="0"/>
              <a:t>http://worqx.com/color/color_wheel.htm</a:t>
            </a:r>
          </a:p>
        </p:txBody>
      </p:sp>
      <p:sp>
        <p:nvSpPr>
          <p:cNvPr id="4" name="Slide Number Placeholder 3"/>
          <p:cNvSpPr>
            <a:spLocks noGrp="1"/>
          </p:cNvSpPr>
          <p:nvPr>
            <p:ph type="sldNum" sz="quarter" idx="10"/>
          </p:nvPr>
        </p:nvSpPr>
        <p:spPr/>
        <p:txBody>
          <a:bodyPr/>
          <a:lstStyle/>
          <a:p>
            <a:fld id="{A24A7961-160A-4D6F-8C36-5F8AC43524FA}" type="slidenum">
              <a:rPr lang="en-US" smtClean="0"/>
              <a:t>39</a:t>
            </a:fld>
            <a:endParaRPr lang="en-US"/>
          </a:p>
        </p:txBody>
      </p:sp>
    </p:spTree>
    <p:extLst>
      <p:ext uri="{BB962C8B-B14F-4D97-AF65-F5344CB8AC3E}">
        <p14:creationId xmlns:p14="http://schemas.microsoft.com/office/powerpoint/2010/main" val="66141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http://worqx.com/color/combinations.htm</a:t>
            </a:r>
          </a:p>
          <a:p>
            <a:r>
              <a:rPr lang="en-US" dirty="0"/>
              <a:t>http://www.tigercolor.com/color-lab/color-theory/color-theory-intro.htm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http://www.smashingmagazine.com/2010/02/08/color-theory-for-designer-part-3-creating-your-own-color-palettes/</a:t>
            </a:r>
          </a:p>
        </p:txBody>
      </p:sp>
      <p:sp>
        <p:nvSpPr>
          <p:cNvPr id="4" name="Slide Number Placeholder 3"/>
          <p:cNvSpPr>
            <a:spLocks noGrp="1"/>
          </p:cNvSpPr>
          <p:nvPr>
            <p:ph type="sldNum" sz="quarter" idx="10"/>
          </p:nvPr>
        </p:nvSpPr>
        <p:spPr/>
        <p:txBody>
          <a:bodyPr/>
          <a:lstStyle/>
          <a:p>
            <a:fld id="{A24A7961-160A-4D6F-8C36-5F8AC43524FA}" type="slidenum">
              <a:rPr lang="en-US" smtClean="0"/>
              <a:t>40</a:t>
            </a:fld>
            <a:endParaRPr lang="en-US"/>
          </a:p>
        </p:txBody>
      </p:sp>
    </p:spTree>
    <p:extLst>
      <p:ext uri="{BB962C8B-B14F-4D97-AF65-F5344CB8AC3E}">
        <p14:creationId xmlns:p14="http://schemas.microsoft.com/office/powerpoint/2010/main" val="2327249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lor.adobe.com/create/color-wheel/?base=2&amp;rule=Custom&amp;selected=0&amp;name=My%20Color%20Theme&amp;mode=rgb&amp;rgbvalues=0.6901960784313725,0.7333333333333333,0,1,0.47843137254901963,0.0392156862745098,0,0.5137254901960784,0.5019607843137255,0.5058823529411764,0.19607843137254902,0.45098039215686275,0,0.43529411764705883,0.5882352941176471&amp;swatchOrder=0,1,2,3,4</a:t>
            </a:r>
          </a:p>
          <a:p>
            <a:r>
              <a:rPr lang="en-US" dirty="0"/>
              <a:t>http://paletton.com/#uid=75b0W0ky1vgkTISqkBpy7nfDAg4</a:t>
            </a:r>
          </a:p>
          <a:p>
            <a:endParaRPr lang="en-US" dirty="0"/>
          </a:p>
          <a:p>
            <a:r>
              <a:rPr lang="en-US" dirty="0"/>
              <a:t>http://worqx.com/color/combinations.htm</a:t>
            </a:r>
          </a:p>
          <a:p>
            <a:r>
              <a:rPr lang="en-US" dirty="0"/>
              <a:t>http://www.tigercolor.com/color-lab/color-theory/color-theory-intro.htm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http://www.smashingmagazine.com/2010/02/08/color-theory-for-designer-part-3-creating-your-own-color-palettes/</a:t>
            </a:r>
          </a:p>
        </p:txBody>
      </p:sp>
      <p:sp>
        <p:nvSpPr>
          <p:cNvPr id="4" name="Slide Number Placeholder 3"/>
          <p:cNvSpPr>
            <a:spLocks noGrp="1"/>
          </p:cNvSpPr>
          <p:nvPr>
            <p:ph type="sldNum" sz="quarter" idx="10"/>
          </p:nvPr>
        </p:nvSpPr>
        <p:spPr/>
        <p:txBody>
          <a:bodyPr/>
          <a:lstStyle/>
          <a:p>
            <a:fld id="{A24A7961-160A-4D6F-8C36-5F8AC43524FA}" type="slidenum">
              <a:rPr lang="en-US" smtClean="0"/>
              <a:t>41</a:t>
            </a:fld>
            <a:endParaRPr lang="en-US"/>
          </a:p>
        </p:txBody>
      </p:sp>
    </p:spTree>
    <p:extLst>
      <p:ext uri="{BB962C8B-B14F-4D97-AF65-F5344CB8AC3E}">
        <p14:creationId xmlns:p14="http://schemas.microsoft.com/office/powerpoint/2010/main" val="2327249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latin typeface="Gill Sans MT" pitchFamily="34" charset="0"/>
              </a:rPr>
              <a:t>“strong” colors (high saturation, middle value) activate negative space (whitespace)</a:t>
            </a:r>
          </a:p>
          <a:p>
            <a:pPr algn="l"/>
            <a:r>
              <a:rPr lang="en-US" sz="1200" dirty="0">
                <a:latin typeface="Gill Sans MT" pitchFamily="34" charset="0"/>
              </a:rPr>
              <a:t>Consider color contrasts.  </a:t>
            </a:r>
          </a:p>
          <a:p>
            <a:pPr marL="342900" indent="-342900" algn="l">
              <a:buAutoNum type="arabicParenR"/>
            </a:pPr>
            <a:r>
              <a:rPr lang="en-US" sz="1200" dirty="0">
                <a:latin typeface="Gill Sans MT" pitchFamily="34" charset="0"/>
              </a:rPr>
              <a:t>B&amp;W is actually harder on the eyes/harder to read then white &amp; </a:t>
            </a:r>
            <a:r>
              <a:rPr lang="en-US" sz="1200" dirty="0" err="1">
                <a:latin typeface="Gill Sans MT" pitchFamily="34" charset="0"/>
              </a:rPr>
              <a:t>dk</a:t>
            </a:r>
            <a:r>
              <a:rPr lang="en-US" sz="1200" dirty="0">
                <a:latin typeface="Gill Sans MT" pitchFamily="34" charset="0"/>
              </a:rPr>
              <a:t> grey.  </a:t>
            </a:r>
          </a:p>
          <a:p>
            <a:pPr marL="342900" indent="-342900" algn="l">
              <a:buAutoNum type="arabicParenR"/>
            </a:pPr>
            <a:r>
              <a:rPr lang="en-US" sz="1200" dirty="0">
                <a:latin typeface="Gill Sans MT" pitchFamily="34" charset="0"/>
              </a:rPr>
              <a:t>Strong colors will overwhelm weaker ones, which can be imputed to align with importance or </a:t>
            </a:r>
            <a:r>
              <a:rPr lang="en-US" sz="1200" dirty="0" err="1">
                <a:latin typeface="Gill Sans MT" pitchFamily="34" charset="0"/>
              </a:rPr>
              <a:t>add’l</a:t>
            </a:r>
            <a:r>
              <a:rPr lang="en-US" sz="1200" dirty="0">
                <a:latin typeface="Gill Sans MT" pitchFamily="34" charset="0"/>
              </a:rPr>
              <a:t> interpretation (which may be unintentional / incorrect)</a:t>
            </a:r>
          </a:p>
          <a:p>
            <a:pPr marL="342900" indent="-342900" algn="l">
              <a:buAutoNum type="arabicParenR"/>
            </a:pPr>
            <a:r>
              <a:rPr lang="en-US" sz="1200" dirty="0">
                <a:latin typeface="Gill Sans MT" pitchFamily="34" charset="0"/>
              </a:rPr>
              <a:t>Super-strong colors (fire engine red, neon orange) are to be avoided unless there is a specific STRONG reason for using such a strong color</a:t>
            </a:r>
          </a:p>
          <a:p>
            <a:endParaRPr lang="en-US" dirty="0"/>
          </a:p>
        </p:txBody>
      </p:sp>
      <p:sp>
        <p:nvSpPr>
          <p:cNvPr id="4" name="Slide Number Placeholder 3"/>
          <p:cNvSpPr>
            <a:spLocks noGrp="1"/>
          </p:cNvSpPr>
          <p:nvPr>
            <p:ph type="sldNum" sz="quarter" idx="10"/>
          </p:nvPr>
        </p:nvSpPr>
        <p:spPr/>
        <p:txBody>
          <a:bodyPr/>
          <a:lstStyle/>
          <a:p>
            <a:fld id="{A24A7961-160A-4D6F-8C36-5F8AC43524FA}" type="slidenum">
              <a:rPr lang="en-US" smtClean="0"/>
              <a:t>42</a:t>
            </a:fld>
            <a:endParaRPr lang="en-US"/>
          </a:p>
        </p:txBody>
      </p:sp>
    </p:spTree>
    <p:extLst>
      <p:ext uri="{BB962C8B-B14F-4D97-AF65-F5344CB8AC3E}">
        <p14:creationId xmlns:p14="http://schemas.microsoft.com/office/powerpoint/2010/main" val="3389058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latin typeface="Gill Sans MT" pitchFamily="34" charset="0"/>
              </a:rPr>
              <a:t>“strong” colors (high saturation, middle value) activate negative space (whitespace)</a:t>
            </a:r>
          </a:p>
          <a:p>
            <a:pPr algn="l"/>
            <a:r>
              <a:rPr lang="en-US" sz="1200" dirty="0">
                <a:latin typeface="Gill Sans MT" pitchFamily="34" charset="0"/>
              </a:rPr>
              <a:t>Consider color contrasts.  </a:t>
            </a:r>
          </a:p>
          <a:p>
            <a:pPr marL="342900" indent="-342900" algn="l">
              <a:buAutoNum type="arabicParenR"/>
            </a:pPr>
            <a:r>
              <a:rPr lang="en-US" sz="1200" dirty="0">
                <a:latin typeface="Gill Sans MT" pitchFamily="34" charset="0"/>
              </a:rPr>
              <a:t>B&amp;W is actually harder on the eyes/harder to read then white &amp; </a:t>
            </a:r>
            <a:r>
              <a:rPr lang="en-US" sz="1200" dirty="0" err="1">
                <a:latin typeface="Gill Sans MT" pitchFamily="34" charset="0"/>
              </a:rPr>
              <a:t>dk</a:t>
            </a:r>
            <a:r>
              <a:rPr lang="en-US" sz="1200" dirty="0">
                <a:latin typeface="Gill Sans MT" pitchFamily="34" charset="0"/>
              </a:rPr>
              <a:t> grey.  </a:t>
            </a:r>
          </a:p>
          <a:p>
            <a:pPr marL="342900" indent="-342900" algn="l">
              <a:buAutoNum type="arabicParenR"/>
            </a:pPr>
            <a:r>
              <a:rPr lang="en-US" sz="1200" dirty="0">
                <a:latin typeface="Gill Sans MT" pitchFamily="34" charset="0"/>
              </a:rPr>
              <a:t>Strong colors will overwhelm weaker ones, which can be imputed to align with importance or </a:t>
            </a:r>
            <a:r>
              <a:rPr lang="en-US" sz="1200" dirty="0" err="1">
                <a:latin typeface="Gill Sans MT" pitchFamily="34" charset="0"/>
              </a:rPr>
              <a:t>add’l</a:t>
            </a:r>
            <a:r>
              <a:rPr lang="en-US" sz="1200" dirty="0">
                <a:latin typeface="Gill Sans MT" pitchFamily="34" charset="0"/>
              </a:rPr>
              <a:t> interpretation (which may be unintentional / incorrect)</a:t>
            </a:r>
          </a:p>
          <a:p>
            <a:pPr marL="342900" indent="-342900" algn="l">
              <a:buAutoNum type="arabicParenR"/>
            </a:pPr>
            <a:r>
              <a:rPr lang="en-US" sz="1200" dirty="0">
                <a:latin typeface="Gill Sans MT" pitchFamily="34" charset="0"/>
              </a:rPr>
              <a:t>Super-strong colors (fire engine red, neon orange) are to be avoided unless there is a specific STRONG reason for using such a strong color</a:t>
            </a:r>
          </a:p>
          <a:p>
            <a:endParaRPr lang="en-US" dirty="0"/>
          </a:p>
        </p:txBody>
      </p:sp>
      <p:sp>
        <p:nvSpPr>
          <p:cNvPr id="4" name="Slide Number Placeholder 3"/>
          <p:cNvSpPr>
            <a:spLocks noGrp="1"/>
          </p:cNvSpPr>
          <p:nvPr>
            <p:ph type="sldNum" sz="quarter" idx="10"/>
          </p:nvPr>
        </p:nvSpPr>
        <p:spPr/>
        <p:txBody>
          <a:bodyPr/>
          <a:lstStyle/>
          <a:p>
            <a:fld id="{A24A7961-160A-4D6F-8C36-5F8AC43524FA}" type="slidenum">
              <a:rPr lang="en-US" smtClean="0"/>
              <a:t>43</a:t>
            </a:fld>
            <a:endParaRPr lang="en-US"/>
          </a:p>
        </p:txBody>
      </p:sp>
    </p:spTree>
    <p:extLst>
      <p:ext uri="{BB962C8B-B14F-4D97-AF65-F5344CB8AC3E}">
        <p14:creationId xmlns:p14="http://schemas.microsoft.com/office/powerpoint/2010/main" val="3389058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http://www.incredibleart.org/lessons/middle/color2.htm</a:t>
            </a:r>
          </a:p>
          <a:p>
            <a:r>
              <a:rPr lang="en-US" dirty="0"/>
              <a:t>http://mwpdigitalmedia.com/blog/psychology-colour-video-post-production/</a:t>
            </a:r>
          </a:p>
          <a:p>
            <a:endParaRPr lang="en-US" dirty="0"/>
          </a:p>
          <a:p>
            <a:r>
              <a:rPr lang="en-US" dirty="0"/>
              <a:t>http://www.colormatters.com/color-symbolism</a:t>
            </a:r>
          </a:p>
          <a:p>
            <a:r>
              <a:rPr lang="en-US" dirty="0"/>
              <a:t>http://www.zevendesign.com/color-association/</a:t>
            </a:r>
          </a:p>
        </p:txBody>
      </p:sp>
      <p:sp>
        <p:nvSpPr>
          <p:cNvPr id="4" name="Slide Number Placeholder 3"/>
          <p:cNvSpPr>
            <a:spLocks noGrp="1"/>
          </p:cNvSpPr>
          <p:nvPr>
            <p:ph type="sldNum" sz="quarter" idx="10"/>
          </p:nvPr>
        </p:nvSpPr>
        <p:spPr/>
        <p:txBody>
          <a:bodyPr/>
          <a:lstStyle/>
          <a:p>
            <a:fld id="{DED408DB-88FD-DC43-B0A9-DD043DA78816}" type="slidenum">
              <a:rPr lang="en-US" smtClean="0"/>
              <a:t>44</a:t>
            </a:fld>
            <a:endParaRPr lang="en-US" dirty="0"/>
          </a:p>
        </p:txBody>
      </p:sp>
    </p:spTree>
    <p:extLst>
      <p:ext uri="{BB962C8B-B14F-4D97-AF65-F5344CB8AC3E}">
        <p14:creationId xmlns:p14="http://schemas.microsoft.com/office/powerpoint/2010/main" val="3945394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http://hackerspace.lifehacker.com/some-os-x-calendar-tips-1658107833/1665644975/+whitsongordon?utm_campaign=socialflow_lifehacker_twitter&amp;utm_source=lifehacker_twitter&amp;utm_medium=socialflow</a:t>
            </a:r>
          </a:p>
          <a:p>
            <a:endParaRPr lang="en-US" dirty="0"/>
          </a:p>
        </p:txBody>
      </p:sp>
      <p:sp>
        <p:nvSpPr>
          <p:cNvPr id="4" name="Slide Number Placeholder 3"/>
          <p:cNvSpPr>
            <a:spLocks noGrp="1"/>
          </p:cNvSpPr>
          <p:nvPr>
            <p:ph type="sldNum" sz="quarter" idx="10"/>
          </p:nvPr>
        </p:nvSpPr>
        <p:spPr/>
        <p:txBody>
          <a:bodyPr/>
          <a:lstStyle/>
          <a:p>
            <a:fld id="{A24A7961-160A-4D6F-8C36-5F8AC43524FA}" type="slidenum">
              <a:rPr lang="en-US" smtClean="0"/>
              <a:t>45</a:t>
            </a:fld>
            <a:endParaRPr lang="en-US"/>
          </a:p>
        </p:txBody>
      </p:sp>
    </p:spTree>
    <p:extLst>
      <p:ext uri="{BB962C8B-B14F-4D97-AF65-F5344CB8AC3E}">
        <p14:creationId xmlns:p14="http://schemas.microsoft.com/office/powerpoint/2010/main" val="517328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1. Finkelstein, Ellen.</a:t>
            </a:r>
            <a:r>
              <a:rPr lang="en-US" dirty="0"/>
              <a:t> “Choose fonts and colors for legibility" </a:t>
            </a:r>
            <a:r>
              <a:rPr lang="en-US" i="1" dirty="0"/>
              <a:t>EllenFinkelstein.com</a:t>
            </a:r>
            <a:r>
              <a:rPr lang="en-US" dirty="0"/>
              <a:t>, July 10</a:t>
            </a:r>
            <a:r>
              <a:rPr lang="en-US" baseline="30000" dirty="0"/>
              <a:t>th</a:t>
            </a:r>
            <a:r>
              <a:rPr lang="en-US" dirty="0"/>
              <a:t>, 2002. Web. 7 Oct. 2014.</a:t>
            </a:r>
          </a:p>
          <a:p>
            <a:pPr marL="0" indent="0">
              <a:buNone/>
            </a:pPr>
            <a:endParaRPr lang="en-US" sz="1200" dirty="0">
              <a:hlinkClick r:id="rId3"/>
            </a:endParaRPr>
          </a:p>
          <a:p>
            <a:pPr marL="0" indent="0">
              <a:buNone/>
            </a:pPr>
            <a:r>
              <a:rPr lang="en-US" sz="1200" dirty="0">
                <a:hlinkClick r:id="rId3"/>
              </a:rPr>
              <a:t>http://www.webreference.com/dlab/9704/backgr.html</a:t>
            </a:r>
            <a:endParaRPr lang="en-US" sz="1200" dirty="0"/>
          </a:p>
          <a:p>
            <a:pPr marL="0" indent="0">
              <a:buNone/>
            </a:pPr>
            <a:r>
              <a:rPr lang="en-US" sz="1200" dirty="0">
                <a:hlinkClick r:id="rId4"/>
              </a:rPr>
              <a:t>http://www.colortools.net/color_text_on_background.html</a:t>
            </a:r>
            <a:r>
              <a:rPr lang="en-US" sz="1200" dirty="0"/>
              <a:t> </a:t>
            </a:r>
          </a:p>
          <a:p>
            <a:pPr marL="0" indent="0">
              <a:buNone/>
            </a:pPr>
            <a:r>
              <a:rPr lang="en-US" sz="1200" dirty="0"/>
              <a:t>http://sapdesignguild.org/goodies/diagram_guidelines/textcolor_bk.html#Anchor1</a:t>
            </a:r>
          </a:p>
          <a:p>
            <a:endParaRPr lang="en-US" dirty="0"/>
          </a:p>
        </p:txBody>
      </p:sp>
      <p:sp>
        <p:nvSpPr>
          <p:cNvPr id="4" name="Slide Number Placeholder 3"/>
          <p:cNvSpPr>
            <a:spLocks noGrp="1"/>
          </p:cNvSpPr>
          <p:nvPr>
            <p:ph type="sldNum" sz="quarter" idx="10"/>
          </p:nvPr>
        </p:nvSpPr>
        <p:spPr/>
        <p:txBody>
          <a:bodyPr/>
          <a:lstStyle/>
          <a:p>
            <a:fld id="{A24A7961-160A-4D6F-8C36-5F8AC43524FA}" type="slidenum">
              <a:rPr lang="en-US" smtClean="0"/>
              <a:t>49</a:t>
            </a:fld>
            <a:endParaRPr lang="en-US"/>
          </a:p>
        </p:txBody>
      </p:sp>
    </p:spTree>
    <p:extLst>
      <p:ext uri="{BB962C8B-B14F-4D97-AF65-F5344CB8AC3E}">
        <p14:creationId xmlns:p14="http://schemas.microsoft.com/office/powerpoint/2010/main" val="3526765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http://www.juiceanalytics.com/writing/make-your-text-readable-with-4-easy-tips</a:t>
            </a:r>
          </a:p>
          <a:p>
            <a:endParaRPr lang="en-US" dirty="0"/>
          </a:p>
        </p:txBody>
      </p:sp>
      <p:sp>
        <p:nvSpPr>
          <p:cNvPr id="4" name="Slide Number Placeholder 3"/>
          <p:cNvSpPr>
            <a:spLocks noGrp="1"/>
          </p:cNvSpPr>
          <p:nvPr>
            <p:ph type="sldNum" sz="quarter" idx="10"/>
          </p:nvPr>
        </p:nvSpPr>
        <p:spPr/>
        <p:txBody>
          <a:bodyPr/>
          <a:lstStyle/>
          <a:p>
            <a:fld id="{A24A7961-160A-4D6F-8C36-5F8AC43524FA}" type="slidenum">
              <a:rPr lang="en-US" smtClean="0"/>
              <a:t>51</a:t>
            </a:fld>
            <a:endParaRPr lang="en-US"/>
          </a:p>
        </p:txBody>
      </p:sp>
    </p:spTree>
    <p:extLst>
      <p:ext uri="{BB962C8B-B14F-4D97-AF65-F5344CB8AC3E}">
        <p14:creationId xmlns:p14="http://schemas.microsoft.com/office/powerpoint/2010/main" val="3919620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baseline="0" dirty="0"/>
              <a:t>1</a:t>
            </a:r>
            <a:r>
              <a:rPr lang="en-US" baseline="0" dirty="0"/>
              <a:t> Messing, Solomon.</a:t>
            </a:r>
            <a:r>
              <a:rPr lang="en-US" dirty="0"/>
              <a:t> “Visualization series: Insight from Cleveland and Tufte on plotting numeric data by groups" </a:t>
            </a:r>
            <a:r>
              <a:rPr lang="en-US" i="1" dirty="0"/>
              <a:t>solomonmessing.wordpress.com</a:t>
            </a:r>
            <a:r>
              <a:rPr lang="en-US" dirty="0"/>
              <a:t>. Web. 14 Oct. 2014.</a:t>
            </a:r>
          </a:p>
          <a:p>
            <a:r>
              <a:rPr lang="en-US" dirty="0"/>
              <a:t>For more: https://web.cs.dal.ca/~sbrooks/csci4166-6406/seminars/readings/Cleveland_GraphicalPerception_Science85.pdf</a:t>
            </a:r>
          </a:p>
          <a:p>
            <a:endParaRPr lang="en-US" dirty="0"/>
          </a:p>
        </p:txBody>
      </p:sp>
      <p:sp>
        <p:nvSpPr>
          <p:cNvPr id="4" name="Slide Number Placeholder 3"/>
          <p:cNvSpPr>
            <a:spLocks noGrp="1"/>
          </p:cNvSpPr>
          <p:nvPr>
            <p:ph type="sldNum" sz="quarter" idx="10"/>
          </p:nvPr>
        </p:nvSpPr>
        <p:spPr/>
        <p:txBody>
          <a:bodyPr/>
          <a:lstStyle/>
          <a:p>
            <a:fld id="{A24A7961-160A-4D6F-8C36-5F8AC43524FA}" type="slidenum">
              <a:rPr lang="en-US" smtClean="0"/>
              <a:t>9</a:t>
            </a:fld>
            <a:endParaRPr lang="en-US"/>
          </a:p>
        </p:txBody>
      </p:sp>
    </p:spTree>
    <p:extLst>
      <p:ext uri="{BB962C8B-B14F-4D97-AF65-F5344CB8AC3E}">
        <p14:creationId xmlns:p14="http://schemas.microsoft.com/office/powerpoint/2010/main" val="910939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A7961-160A-4D6F-8C36-5F8AC43524FA}" type="slidenum">
              <a:rPr lang="en-US" smtClean="0"/>
              <a:t>52</a:t>
            </a:fld>
            <a:endParaRPr lang="en-US"/>
          </a:p>
        </p:txBody>
      </p:sp>
    </p:spTree>
    <p:extLst>
      <p:ext uri="{BB962C8B-B14F-4D97-AF65-F5344CB8AC3E}">
        <p14:creationId xmlns:p14="http://schemas.microsoft.com/office/powerpoint/2010/main" val="3099592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hlinkClick r:id="rId3"/>
              </a:rPr>
              <a:t>http://usabilitynews.org/a-comparison-of-popular-online-fonts-which-is-best-and-when/</a:t>
            </a:r>
            <a:endParaRPr lang="en-US" sz="1400" dirty="0"/>
          </a:p>
          <a:p>
            <a:r>
              <a:rPr lang="en-US" sz="1400" dirty="0"/>
              <a:t>http://alexpoole.info/blog/which-are-more-legible-serif-or-sans-serif-typefaces/</a:t>
            </a:r>
          </a:p>
          <a:p>
            <a:r>
              <a:rPr lang="en-US" sz="1400" dirty="0">
                <a:hlinkClick r:id="rId4"/>
              </a:rPr>
              <a:t>http://www.smashingmagazine.com/2010/05/06/50-helpful-typography-tools-and-resources/</a:t>
            </a:r>
          </a:p>
          <a:p>
            <a:pPr lvl="1"/>
            <a:r>
              <a:rPr lang="en-US" sz="1400" dirty="0">
                <a:hlinkClick r:id="rId4"/>
              </a:rPr>
              <a:t>http://www.smashingmagazine.com/2009/08/20/typographic-design-survey-best-practices-from-the-best-blogs/</a:t>
            </a:r>
            <a:r>
              <a:rPr lang="en-US" sz="1400" dirty="0"/>
              <a:t> </a:t>
            </a:r>
          </a:p>
          <a:p>
            <a:r>
              <a:rPr lang="en-US" sz="1400" dirty="0">
                <a:hlinkClick r:id="rId5"/>
              </a:rPr>
              <a:t>http://net.tutsplus.com/tutorials/html-css-techniques/typography-on-the-web/</a:t>
            </a:r>
            <a:endParaRPr lang="en-US" dirty="0"/>
          </a:p>
        </p:txBody>
      </p:sp>
      <p:sp>
        <p:nvSpPr>
          <p:cNvPr id="4" name="Slide Number Placeholder 3"/>
          <p:cNvSpPr>
            <a:spLocks noGrp="1"/>
          </p:cNvSpPr>
          <p:nvPr>
            <p:ph type="sldNum" sz="quarter" idx="10"/>
          </p:nvPr>
        </p:nvSpPr>
        <p:spPr/>
        <p:txBody>
          <a:bodyPr/>
          <a:lstStyle/>
          <a:p>
            <a:fld id="{A24A7961-160A-4D6F-8C36-5F8AC43524FA}" type="slidenum">
              <a:rPr lang="en-US" smtClean="0"/>
              <a:t>53</a:t>
            </a:fld>
            <a:endParaRPr lang="en-US"/>
          </a:p>
        </p:txBody>
      </p:sp>
    </p:spTree>
    <p:extLst>
      <p:ext uri="{BB962C8B-B14F-4D97-AF65-F5344CB8AC3E}">
        <p14:creationId xmlns:p14="http://schemas.microsoft.com/office/powerpoint/2010/main" val="1917384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http://www.smashingmagazine.com/2014/09/29/balancing-line-length-font-size-responsive-web-design/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http://www.screencast.com/t/MTAzNDhl</a:t>
            </a:r>
          </a:p>
        </p:txBody>
      </p:sp>
      <p:sp>
        <p:nvSpPr>
          <p:cNvPr id="4" name="Slide Number Placeholder 3"/>
          <p:cNvSpPr>
            <a:spLocks noGrp="1"/>
          </p:cNvSpPr>
          <p:nvPr>
            <p:ph type="sldNum" sz="quarter" idx="10"/>
          </p:nvPr>
        </p:nvSpPr>
        <p:spPr/>
        <p:txBody>
          <a:bodyPr/>
          <a:lstStyle/>
          <a:p>
            <a:fld id="{A24A7961-160A-4D6F-8C36-5F8AC43524FA}" type="slidenum">
              <a:rPr lang="en-US" smtClean="0"/>
              <a:t>54</a:t>
            </a:fld>
            <a:endParaRPr lang="en-US"/>
          </a:p>
        </p:txBody>
      </p:sp>
    </p:spTree>
    <p:extLst>
      <p:ext uri="{BB962C8B-B14F-4D97-AF65-F5344CB8AC3E}">
        <p14:creationId xmlns:p14="http://schemas.microsoft.com/office/powerpoint/2010/main" val="21284646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https://medium.com/truth-labs/designing-data-driven-interfaces-a75d62997631?ref=webdesignernews.com</a:t>
            </a:r>
          </a:p>
        </p:txBody>
      </p:sp>
      <p:sp>
        <p:nvSpPr>
          <p:cNvPr id="4" name="Slide Number Placeholder 3"/>
          <p:cNvSpPr>
            <a:spLocks noGrp="1"/>
          </p:cNvSpPr>
          <p:nvPr>
            <p:ph type="sldNum" sz="quarter" idx="10"/>
          </p:nvPr>
        </p:nvSpPr>
        <p:spPr/>
        <p:txBody>
          <a:bodyPr/>
          <a:lstStyle/>
          <a:p>
            <a:fld id="{A24A7961-160A-4D6F-8C36-5F8AC43524FA}" type="slidenum">
              <a:rPr lang="en-US" smtClean="0"/>
              <a:t>56</a:t>
            </a:fld>
            <a:endParaRPr lang="en-US"/>
          </a:p>
        </p:txBody>
      </p:sp>
    </p:spTree>
    <p:extLst>
      <p:ext uri="{BB962C8B-B14F-4D97-AF65-F5344CB8AC3E}">
        <p14:creationId xmlns:p14="http://schemas.microsoft.com/office/powerpoint/2010/main" val="3960032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Juice Analytics Guide to Dashboard Design</a:t>
            </a:r>
          </a:p>
          <a:p>
            <a:r>
              <a:rPr lang="en-US" dirty="0"/>
              <a:t>http://labs.juiceanalytics.com/chartchooser/index.html</a:t>
            </a:r>
          </a:p>
        </p:txBody>
      </p:sp>
      <p:sp>
        <p:nvSpPr>
          <p:cNvPr id="4" name="Slide Number Placeholder 3"/>
          <p:cNvSpPr>
            <a:spLocks noGrp="1"/>
          </p:cNvSpPr>
          <p:nvPr>
            <p:ph type="sldNum" sz="quarter" idx="10"/>
          </p:nvPr>
        </p:nvSpPr>
        <p:spPr/>
        <p:txBody>
          <a:bodyPr/>
          <a:lstStyle/>
          <a:p>
            <a:fld id="{A24A7961-160A-4D6F-8C36-5F8AC43524FA}" type="slidenum">
              <a:rPr lang="en-US" smtClean="0"/>
              <a:t>57</a:t>
            </a:fld>
            <a:endParaRPr lang="en-US"/>
          </a:p>
        </p:txBody>
      </p:sp>
    </p:spTree>
    <p:extLst>
      <p:ext uri="{BB962C8B-B14F-4D97-AF65-F5344CB8AC3E}">
        <p14:creationId xmlns:p14="http://schemas.microsoft.com/office/powerpoint/2010/main" val="3517296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dirty="0"/>
              <a:t>Image from: </a:t>
            </a:r>
            <a:r>
              <a:rPr lang="en-US" sz="1200" b="0" i="0" u="none" dirty="0">
                <a:hlinkClick r:id="rId3"/>
              </a:rPr>
              <a:t>http://www.labnol.org/software/find-right-chart-type-for-your-data/6523/</a:t>
            </a:r>
            <a:r>
              <a:rPr lang="en-US" sz="1200" b="0" i="0" u="none" dirty="0"/>
              <a:t> or http://extremepresentation.typepad.com/blog/2006/09/choosing_a_good.html</a:t>
            </a:r>
          </a:p>
          <a:p>
            <a:r>
              <a:rPr lang="en-US" sz="1200" dirty="0"/>
              <a:t>Also, see:</a:t>
            </a:r>
            <a:endParaRPr lang="en-US" sz="1200" b="0" i="0" u="none" dirty="0"/>
          </a:p>
          <a:p>
            <a:pPr marL="171450" indent="-171450">
              <a:buFont typeface="Arial" pitchFamily="34" charset="0"/>
              <a:buChar char="•"/>
            </a:pPr>
            <a:r>
              <a:rPr lang="en-US" sz="1200" b="0" i="0" u="none" dirty="0">
                <a:hlinkClick r:id="rId4"/>
              </a:rPr>
              <a:t>http://labs.juiceanalytics.com/chartchooser/index.html</a:t>
            </a:r>
          </a:p>
          <a:p>
            <a:pPr marL="171450" indent="-171450">
              <a:buFont typeface="Arial" pitchFamily="34" charset="0"/>
              <a:buChar char="•"/>
            </a:pPr>
            <a:r>
              <a:rPr lang="en-US" sz="1200" b="0" i="0" u="none" dirty="0">
                <a:hlinkClick r:id="rId4"/>
              </a:rPr>
              <a:t>http://www.dummies.com/how-to/content/how-to-choose-the-right-chart-type-in-excel-2010.html</a:t>
            </a:r>
            <a:endParaRPr lang="en-US" sz="1200" b="0" i="0" u="none" dirty="0"/>
          </a:p>
          <a:p>
            <a:pPr marL="171450" indent="-171450">
              <a:buFont typeface="Arial" pitchFamily="34" charset="0"/>
              <a:buChar char="•"/>
            </a:pPr>
            <a:r>
              <a:rPr lang="en-US" sz="1200" b="0" i="0" u="none" dirty="0">
                <a:hlinkClick r:id="rId5"/>
              </a:rPr>
              <a:t>http://pic.dhe.ibm.com/infocenter/cx/v10r1m0/index.jsp?topic=%2Fcom.ibm.swg.ba.cognos.dsk_ug.10.1.0.doc%2Fc_dsk_charts_types.html</a:t>
            </a:r>
            <a:endParaRPr lang="en-US" sz="1200" b="0" i="0" u="none" dirty="0"/>
          </a:p>
          <a:p>
            <a:pPr marL="171450" indent="-171450">
              <a:buFont typeface="Arial" pitchFamily="34" charset="0"/>
              <a:buChar char="•"/>
            </a:pPr>
            <a:r>
              <a:rPr lang="en-US" sz="1200" b="0" i="0" u="none" dirty="0">
                <a:hlinkClick r:id="rId6"/>
              </a:rPr>
              <a:t>http://www.tutorial9.net/tutorials/web-tutorials/selecting-the-right-chart-type-for-your-data/</a:t>
            </a:r>
            <a:endParaRPr lang="en-US" sz="1200" b="0" i="0" u="none" dirty="0"/>
          </a:p>
        </p:txBody>
      </p:sp>
      <p:sp>
        <p:nvSpPr>
          <p:cNvPr id="4" name="Slide Number Placeholder 3"/>
          <p:cNvSpPr>
            <a:spLocks noGrp="1"/>
          </p:cNvSpPr>
          <p:nvPr>
            <p:ph type="sldNum" sz="quarter" idx="10"/>
          </p:nvPr>
        </p:nvSpPr>
        <p:spPr/>
        <p:txBody>
          <a:bodyPr/>
          <a:lstStyle/>
          <a:p>
            <a:fld id="{A24A7961-160A-4D6F-8C36-5F8AC43524FA}" type="slidenum">
              <a:rPr lang="en-US" smtClean="0"/>
              <a:t>58</a:t>
            </a:fld>
            <a:endParaRPr lang="en-US"/>
          </a:p>
        </p:txBody>
      </p:sp>
    </p:spTree>
    <p:extLst>
      <p:ext uri="{BB962C8B-B14F-4D97-AF65-F5344CB8AC3E}">
        <p14:creationId xmlns:p14="http://schemas.microsoft.com/office/powerpoint/2010/main" val="2562540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https://eagereyes.org/basics/rainbow-color-map</a:t>
            </a:r>
          </a:p>
          <a:p>
            <a:r>
              <a:rPr lang="en-US" dirty="0"/>
              <a:t>http://hackerspace.lifehacker.com/some-os-x-calendar-tips-1658107833/1665644975/+whitsongordon?utm_campaign=socialflow_lifehacker_twitter&amp;utm_source=lifehacker_twitter&amp;utm_medium=socialflow</a:t>
            </a:r>
          </a:p>
        </p:txBody>
      </p:sp>
      <p:sp>
        <p:nvSpPr>
          <p:cNvPr id="4" name="Slide Number Placeholder 3"/>
          <p:cNvSpPr>
            <a:spLocks noGrp="1"/>
          </p:cNvSpPr>
          <p:nvPr>
            <p:ph type="sldNum" sz="quarter" idx="10"/>
          </p:nvPr>
        </p:nvSpPr>
        <p:spPr/>
        <p:txBody>
          <a:bodyPr/>
          <a:lstStyle/>
          <a:p>
            <a:fld id="{A24A7961-160A-4D6F-8C36-5F8AC43524FA}" type="slidenum">
              <a:rPr lang="en-US" smtClean="0"/>
              <a:t>59</a:t>
            </a:fld>
            <a:endParaRPr lang="en-US"/>
          </a:p>
        </p:txBody>
      </p:sp>
    </p:spTree>
    <p:extLst>
      <p:ext uri="{BB962C8B-B14F-4D97-AF65-F5344CB8AC3E}">
        <p14:creationId xmlns:p14="http://schemas.microsoft.com/office/powerpoint/2010/main" val="1114713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http://www.particletree.com/notebook/calculating-color-contrast-for-legible-text/</a:t>
            </a:r>
          </a:p>
          <a:p>
            <a:r>
              <a:rPr lang="en-US" sz="1200" dirty="0"/>
              <a:t>http://colorusage.arc.nasa.gov/legib_1.php</a:t>
            </a:r>
          </a:p>
          <a:p>
            <a:endParaRPr lang="en-US" dirty="0"/>
          </a:p>
        </p:txBody>
      </p:sp>
      <p:sp>
        <p:nvSpPr>
          <p:cNvPr id="4" name="Slide Number Placeholder 3"/>
          <p:cNvSpPr>
            <a:spLocks noGrp="1"/>
          </p:cNvSpPr>
          <p:nvPr>
            <p:ph type="sldNum" sz="quarter" idx="10"/>
          </p:nvPr>
        </p:nvSpPr>
        <p:spPr/>
        <p:txBody>
          <a:bodyPr/>
          <a:lstStyle/>
          <a:p>
            <a:fld id="{A24A7961-160A-4D6F-8C36-5F8AC43524FA}" type="slidenum">
              <a:rPr lang="en-US" smtClean="0"/>
              <a:t>60</a:t>
            </a:fld>
            <a:endParaRPr lang="en-US"/>
          </a:p>
        </p:txBody>
      </p:sp>
    </p:spTree>
    <p:extLst>
      <p:ext uri="{BB962C8B-B14F-4D97-AF65-F5344CB8AC3E}">
        <p14:creationId xmlns:p14="http://schemas.microsoft.com/office/powerpoint/2010/main" val="1494758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http://www.excelcharts.com/blog/data-visualization-excel-users/excel-charts-pie-charts/</a:t>
            </a:r>
          </a:p>
        </p:txBody>
      </p:sp>
      <p:sp>
        <p:nvSpPr>
          <p:cNvPr id="4" name="Slide Number Placeholder 3"/>
          <p:cNvSpPr>
            <a:spLocks noGrp="1"/>
          </p:cNvSpPr>
          <p:nvPr>
            <p:ph type="sldNum" sz="quarter" idx="10"/>
          </p:nvPr>
        </p:nvSpPr>
        <p:spPr/>
        <p:txBody>
          <a:bodyPr/>
          <a:lstStyle/>
          <a:p>
            <a:fld id="{A24A7961-160A-4D6F-8C36-5F8AC43524FA}" type="slidenum">
              <a:rPr lang="en-US" smtClean="0"/>
              <a:t>11</a:t>
            </a:fld>
            <a:endParaRPr lang="en-US"/>
          </a:p>
        </p:txBody>
      </p:sp>
    </p:spTree>
    <p:extLst>
      <p:ext uri="{BB962C8B-B14F-4D97-AF65-F5344CB8AC3E}">
        <p14:creationId xmlns:p14="http://schemas.microsoft.com/office/powerpoint/2010/main" val="1856495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http://www.excelcharts.com/blog/data-visualization-excel-users/excel-charts-pie-charts/</a:t>
            </a:r>
          </a:p>
        </p:txBody>
      </p:sp>
      <p:sp>
        <p:nvSpPr>
          <p:cNvPr id="4" name="Slide Number Placeholder 3"/>
          <p:cNvSpPr>
            <a:spLocks noGrp="1"/>
          </p:cNvSpPr>
          <p:nvPr>
            <p:ph type="sldNum" sz="quarter" idx="10"/>
          </p:nvPr>
        </p:nvSpPr>
        <p:spPr/>
        <p:txBody>
          <a:bodyPr/>
          <a:lstStyle/>
          <a:p>
            <a:fld id="{A24A7961-160A-4D6F-8C36-5F8AC43524FA}" type="slidenum">
              <a:rPr lang="en-US" smtClean="0"/>
              <a:t>12</a:t>
            </a:fld>
            <a:endParaRPr lang="en-US"/>
          </a:p>
        </p:txBody>
      </p:sp>
    </p:spTree>
    <p:extLst>
      <p:ext uri="{BB962C8B-B14F-4D97-AF65-F5344CB8AC3E}">
        <p14:creationId xmlns:p14="http://schemas.microsoft.com/office/powerpoint/2010/main" val="1077708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t>1. </a:t>
            </a:r>
            <a:r>
              <a:rPr lang="en-US" dirty="0"/>
              <a:t>M.C. Escher. “</a:t>
            </a:r>
            <a:r>
              <a:rPr lang="en-US" i="0" dirty="0"/>
              <a:t>Relativity</a:t>
            </a:r>
            <a:r>
              <a:rPr lang="en-US" i="1" dirty="0"/>
              <a:t>,” </a:t>
            </a:r>
            <a:r>
              <a:rPr lang="en-US" dirty="0"/>
              <a:t>1953</a:t>
            </a:r>
            <a:r>
              <a:rPr lang="en-US" baseline="0" dirty="0"/>
              <a:t>. </a:t>
            </a:r>
            <a:r>
              <a:rPr lang="en-US" i="1" dirty="0"/>
              <a:t>http://www.mcescher.com/gallery/impossible-constructions/relativity/ </a:t>
            </a:r>
            <a:r>
              <a:rPr lang="en-US" dirty="0"/>
              <a:t>Web. 14 Oct. 2014.</a:t>
            </a:r>
          </a:p>
          <a:p>
            <a:endParaRPr lang="en-US" dirty="0"/>
          </a:p>
        </p:txBody>
      </p:sp>
      <p:sp>
        <p:nvSpPr>
          <p:cNvPr id="4" name="Slide Number Placeholder 3"/>
          <p:cNvSpPr>
            <a:spLocks noGrp="1"/>
          </p:cNvSpPr>
          <p:nvPr>
            <p:ph type="sldNum" sz="quarter" idx="10"/>
          </p:nvPr>
        </p:nvSpPr>
        <p:spPr/>
        <p:txBody>
          <a:bodyPr/>
          <a:lstStyle/>
          <a:p>
            <a:fld id="{A24A7961-160A-4D6F-8C36-5F8AC43524FA}" type="slidenum">
              <a:rPr lang="en-US" smtClean="0"/>
              <a:t>13</a:t>
            </a:fld>
            <a:endParaRPr lang="en-US"/>
          </a:p>
        </p:txBody>
      </p:sp>
    </p:spTree>
    <p:extLst>
      <p:ext uri="{BB962C8B-B14F-4D97-AF65-F5344CB8AC3E}">
        <p14:creationId xmlns:p14="http://schemas.microsoft.com/office/powerpoint/2010/main" val="3092759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https://eagereyes.org/basics/rainbow-color-map</a:t>
            </a:r>
          </a:p>
        </p:txBody>
      </p:sp>
      <p:sp>
        <p:nvSpPr>
          <p:cNvPr id="4" name="Slide Number Placeholder 3"/>
          <p:cNvSpPr>
            <a:spLocks noGrp="1"/>
          </p:cNvSpPr>
          <p:nvPr>
            <p:ph type="sldNum" sz="quarter" idx="10"/>
          </p:nvPr>
        </p:nvSpPr>
        <p:spPr/>
        <p:txBody>
          <a:bodyPr/>
          <a:lstStyle/>
          <a:p>
            <a:fld id="{A24A7961-160A-4D6F-8C36-5F8AC43524FA}" type="slidenum">
              <a:rPr lang="en-US" smtClean="0"/>
              <a:t>14</a:t>
            </a:fld>
            <a:endParaRPr lang="en-US"/>
          </a:p>
        </p:txBody>
      </p:sp>
    </p:spTree>
    <p:extLst>
      <p:ext uri="{BB962C8B-B14F-4D97-AF65-F5344CB8AC3E}">
        <p14:creationId xmlns:p14="http://schemas.microsoft.com/office/powerpoint/2010/main" val="3633823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https://eagereyes.org/basics/rainbow-color-map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http://colorbrewer2.org/#</a:t>
            </a:r>
          </a:p>
        </p:txBody>
      </p:sp>
      <p:sp>
        <p:nvSpPr>
          <p:cNvPr id="4" name="Slide Number Placeholder 3"/>
          <p:cNvSpPr>
            <a:spLocks noGrp="1"/>
          </p:cNvSpPr>
          <p:nvPr>
            <p:ph type="sldNum" sz="quarter" idx="10"/>
          </p:nvPr>
        </p:nvSpPr>
        <p:spPr/>
        <p:txBody>
          <a:bodyPr/>
          <a:lstStyle/>
          <a:p>
            <a:fld id="{A24A7961-160A-4D6F-8C36-5F8AC43524FA}" type="slidenum">
              <a:rPr lang="en-US" smtClean="0"/>
              <a:t>15</a:t>
            </a:fld>
            <a:endParaRPr lang="en-US"/>
          </a:p>
        </p:txBody>
      </p:sp>
    </p:spTree>
    <p:extLst>
      <p:ext uri="{BB962C8B-B14F-4D97-AF65-F5344CB8AC3E}">
        <p14:creationId xmlns:p14="http://schemas.microsoft.com/office/powerpoint/2010/main" val="3633823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http://blog.plot.ly/post/125942000947/how-to-analyze-data-6-useful-ways-to-use-color-in</a:t>
            </a:r>
          </a:p>
        </p:txBody>
      </p:sp>
      <p:sp>
        <p:nvSpPr>
          <p:cNvPr id="4" name="Slide Number Placeholder 3"/>
          <p:cNvSpPr>
            <a:spLocks noGrp="1"/>
          </p:cNvSpPr>
          <p:nvPr>
            <p:ph type="sldNum" sz="quarter" idx="10"/>
          </p:nvPr>
        </p:nvSpPr>
        <p:spPr/>
        <p:txBody>
          <a:bodyPr/>
          <a:lstStyle/>
          <a:p>
            <a:fld id="{A24A7961-160A-4D6F-8C36-5F8AC43524FA}" type="slidenum">
              <a:rPr lang="en-US" smtClean="0"/>
              <a:t>16</a:t>
            </a:fld>
            <a:endParaRPr lang="en-US"/>
          </a:p>
        </p:txBody>
      </p:sp>
    </p:spTree>
    <p:extLst>
      <p:ext uri="{BB962C8B-B14F-4D97-AF65-F5344CB8AC3E}">
        <p14:creationId xmlns:p14="http://schemas.microsoft.com/office/powerpoint/2010/main" val="3243905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3" name="Slide Number Placeholder 3"/>
          <p:cNvSpPr>
            <a:spLocks noGrp="1"/>
          </p:cNvSpPr>
          <p:nvPr>
            <p:ph type="sldNum" sz="quarter" idx="4"/>
          </p:nvPr>
        </p:nvSpPr>
        <p:spPr>
          <a:xfrm>
            <a:off x="3505200" y="4767263"/>
            <a:ext cx="2133600" cy="273844"/>
          </a:xfrm>
          <a:prstGeom prst="rect">
            <a:avLst/>
          </a:prstGeom>
        </p:spPr>
        <p:txBody>
          <a:bodyPr vert="horz" lIns="91440" tIns="45720" rIns="91440" bIns="45720" rtlCol="0" anchor="ctr"/>
          <a:lstStyle>
            <a:lvl1pPr algn="ctr">
              <a:defRPr sz="900">
                <a:solidFill>
                  <a:schemeClr val="tx1"/>
                </a:solidFill>
              </a:defRPr>
            </a:lvl1pPr>
          </a:lstStyle>
          <a:p>
            <a:fld id="{CB43772E-7FC9-49AC-AF68-054AF0412796}" type="slidenum">
              <a:rPr lang="en-US" smtClean="0"/>
              <a:pPr/>
              <a:t>‹#›</a:t>
            </a:fld>
            <a:endParaRPr lang="en-US"/>
          </a:p>
        </p:txBody>
      </p:sp>
      <p:sp>
        <p:nvSpPr>
          <p:cNvPr id="20" name="Text Placeholder 14"/>
          <p:cNvSpPr>
            <a:spLocks noGrp="1"/>
          </p:cNvSpPr>
          <p:nvPr>
            <p:ph type="body" sz="quarter" idx="14"/>
          </p:nvPr>
        </p:nvSpPr>
        <p:spPr>
          <a:xfrm>
            <a:off x="459559" y="4257576"/>
            <a:ext cx="8226426" cy="375046"/>
          </a:xfrm>
          <a:prstGeom prst="rect">
            <a:avLst/>
          </a:prstGeom>
        </p:spPr>
        <p:txBody>
          <a:bodyPr anchor="b"/>
          <a:lstStyle>
            <a:lvl1pPr marL="0" indent="0">
              <a:lnSpc>
                <a:spcPts val="1500"/>
              </a:lnSpc>
              <a:buNone/>
              <a:defRPr lang="en-US" sz="1350" b="1" i="1" kern="1200" dirty="0">
                <a:solidFill>
                  <a:schemeClr val="accent4">
                    <a:lumMod val="75000"/>
                  </a:schemeClr>
                </a:solidFill>
                <a:latin typeface="Arial" panose="020B0604020202020204" pitchFamily="34" charset="0"/>
                <a:ea typeface="Segoe UI" panose="020B0502040204020203" pitchFamily="34" charset="0"/>
                <a:cs typeface="Arial" panose="020B0604020202020204" pitchFamily="34" charset="0"/>
              </a:defRPr>
            </a:lvl1pPr>
            <a:lvl2pPr marL="342900" indent="0">
              <a:defRPr/>
            </a:lvl2pPr>
            <a:lvl3pPr marL="685800" indent="0">
              <a:defRPr/>
            </a:lvl3pPr>
            <a:lvl4pPr marL="1028700" indent="0">
              <a:defRPr/>
            </a:lvl4pPr>
            <a:lvl5pPr marL="1371600" indent="0">
              <a:defRPr/>
            </a:lvl5pPr>
          </a:lstStyle>
          <a:p>
            <a:pPr lvl="0" algn="l" defTabSz="342900" rtl="0" eaLnBrk="1" latinLnBrk="0" hangingPunct="1">
              <a:spcBef>
                <a:spcPct val="0"/>
              </a:spcBef>
            </a:pPr>
            <a:r>
              <a:rPr lang="en-US"/>
              <a:t>Edit Master text styles</a:t>
            </a:r>
          </a:p>
        </p:txBody>
      </p:sp>
      <p:sp>
        <p:nvSpPr>
          <p:cNvPr id="21" name="Content Placeholder 2"/>
          <p:cNvSpPr>
            <a:spLocks noGrp="1"/>
          </p:cNvSpPr>
          <p:nvPr>
            <p:ph idx="1"/>
          </p:nvPr>
        </p:nvSpPr>
        <p:spPr>
          <a:xfrm>
            <a:off x="459559" y="1093507"/>
            <a:ext cx="8226424" cy="3157537"/>
          </a:xfrm>
          <a:prstGeom prst="rect">
            <a:avLst/>
          </a:prstGeom>
        </p:spPr>
        <p:txBody>
          <a:bodyPr/>
          <a:lstStyle>
            <a:lvl1pPr marL="257175" indent="-257175" algn="l" defTabSz="342900" rtl="0" eaLnBrk="1" latinLnBrk="0" hangingPunct="1">
              <a:spcBef>
                <a:spcPts val="0"/>
              </a:spcBef>
              <a:buClr>
                <a:schemeClr val="accent1">
                  <a:lumMod val="75000"/>
                </a:schemeClr>
              </a:buClr>
              <a:buFontTx/>
              <a:buBlip>
                <a:blip r:embed="rId2"/>
              </a:buBlip>
              <a:defRPr lang="en-US" sz="1350" b="0" i="0" kern="1200" dirty="0" smtClean="0">
                <a:solidFill>
                  <a:schemeClr val="tx1">
                    <a:lumMod val="75000"/>
                  </a:schemeClr>
                </a:solidFill>
                <a:latin typeface="Arial" panose="020B0604020202020204" pitchFamily="34" charset="0"/>
                <a:ea typeface="Segoe UI" panose="020B0502040204020203" pitchFamily="34" charset="0"/>
                <a:cs typeface="Arial" panose="020B0604020202020204" pitchFamily="34" charset="0"/>
              </a:defRPr>
            </a:lvl1pPr>
            <a:lvl2pPr marL="342900" indent="0">
              <a:buClr>
                <a:srgbClr val="7C868D"/>
              </a:buClr>
              <a:buNone/>
              <a:defRPr lang="en-US" sz="1050" b="0" i="0" dirty="0" smtClean="0">
                <a:solidFill>
                  <a:schemeClr val="tx1">
                    <a:lumMod val="75000"/>
                  </a:schemeClr>
                </a:solidFill>
                <a:latin typeface="Arial" panose="020B0604020202020204" pitchFamily="34" charset="0"/>
                <a:ea typeface="Segoe UI" panose="020B0502040204020203" pitchFamily="34" charset="0"/>
                <a:cs typeface="Arial" panose="020B0604020202020204" pitchFamily="34" charset="0"/>
              </a:defRPr>
            </a:lvl2pPr>
            <a:lvl3pPr>
              <a:buClr>
                <a:schemeClr val="accent1">
                  <a:lumMod val="75000"/>
                </a:schemeClr>
              </a:buClr>
              <a:defRPr lang="en-US" sz="900" b="0" i="0" dirty="0" smtClean="0">
                <a:solidFill>
                  <a:schemeClr val="tx1">
                    <a:lumMod val="75000"/>
                  </a:schemeClr>
                </a:solidFill>
                <a:latin typeface="Arial" panose="020B0604020202020204" pitchFamily="34" charset="0"/>
                <a:ea typeface="Segoe UI" panose="020B0502040204020203" pitchFamily="34" charset="0"/>
                <a:cs typeface="Arial" panose="020B0604020202020204" pitchFamily="34" charset="0"/>
              </a:defRPr>
            </a:lvl3pPr>
            <a:lvl4pPr>
              <a:buClr>
                <a:srgbClr val="7C868D"/>
              </a:buClr>
              <a:defRPr lang="en-US" sz="825" b="0" i="0" dirty="0" smtClean="0">
                <a:solidFill>
                  <a:schemeClr val="tx1">
                    <a:lumMod val="75000"/>
                  </a:schemeClr>
                </a:solidFill>
                <a:latin typeface="Arial" panose="020B0604020202020204" pitchFamily="34" charset="0"/>
                <a:ea typeface="Segoe UI" panose="020B0502040204020203" pitchFamily="34" charset="0"/>
                <a:cs typeface="Arial" panose="020B0604020202020204" pitchFamily="34" charset="0"/>
              </a:defRPr>
            </a:lvl4pPr>
            <a:lvl5pPr>
              <a:buClr>
                <a:schemeClr val="accent1">
                  <a:lumMod val="75000"/>
                </a:schemeClr>
              </a:buClr>
              <a:defRPr lang="en-US" sz="788" b="0" i="0" dirty="0" smtClean="0">
                <a:solidFill>
                  <a:schemeClr val="tx1">
                    <a:lumMod val="75000"/>
                  </a:schemeClr>
                </a:solidFill>
                <a:latin typeface="Arial" panose="020B0604020202020204" pitchFamily="34" charset="0"/>
                <a:ea typeface="Segoe UI" panose="020B0502040204020203" pitchFamily="34" charset="0"/>
                <a:cs typeface="Arial" panose="020B0604020202020204" pitchFamily="34" charset="0"/>
              </a:defRPr>
            </a:lvl5pPr>
          </a:lstStyle>
          <a:p>
            <a:pPr lvl="0">
              <a:buSzPct val="100000"/>
              <a:buFontTx/>
              <a:buBlip>
                <a:blip r:embed="rId2"/>
              </a:buBlip>
            </a:pPr>
            <a:r>
              <a:rPr lang="en-US"/>
              <a:t>Edit Master text styles</a:t>
            </a:r>
          </a:p>
          <a:p>
            <a:pPr lvl="1">
              <a:buSzPct val="100000"/>
              <a:buFontTx/>
              <a:buBlip>
                <a:blip r:embed="rId2"/>
              </a:buBlip>
            </a:pPr>
            <a:r>
              <a:rPr lang="en-US"/>
              <a:t>Second level</a:t>
            </a:r>
          </a:p>
          <a:p>
            <a:pPr lvl="2">
              <a:buSzPct val="100000"/>
              <a:buFontTx/>
              <a:buBlip>
                <a:blip r:embed="rId2"/>
              </a:buBlip>
            </a:pPr>
            <a:r>
              <a:rPr lang="en-US"/>
              <a:t>Third level</a:t>
            </a:r>
          </a:p>
          <a:p>
            <a:pPr lvl="3">
              <a:buSzPct val="100000"/>
              <a:buFontTx/>
              <a:buBlip>
                <a:blip r:embed="rId2"/>
              </a:buBlip>
            </a:pPr>
            <a:r>
              <a:rPr lang="en-US"/>
              <a:t>Fourth level</a:t>
            </a:r>
          </a:p>
          <a:p>
            <a:pPr lvl="4">
              <a:buSzPct val="100000"/>
              <a:buFontTx/>
              <a:buBlip>
                <a:blip r:embed="rId2"/>
              </a:buBlip>
            </a:pPr>
            <a:r>
              <a:rPr lang="en-US"/>
              <a:t>Fifth level</a:t>
            </a:r>
            <a:endParaRPr lang="en-US" dirty="0"/>
          </a:p>
        </p:txBody>
      </p:sp>
      <p:sp>
        <p:nvSpPr>
          <p:cNvPr id="22" name="Text Placeholder 29"/>
          <p:cNvSpPr>
            <a:spLocks noGrp="1"/>
          </p:cNvSpPr>
          <p:nvPr>
            <p:ph type="body" sz="quarter" idx="19" hasCustomPrompt="1"/>
          </p:nvPr>
        </p:nvSpPr>
        <p:spPr>
          <a:xfrm>
            <a:off x="459560" y="82502"/>
            <a:ext cx="7446907" cy="526520"/>
          </a:xfrm>
          <a:prstGeom prst="rect">
            <a:avLst/>
          </a:prstGeom>
        </p:spPr>
        <p:txBody>
          <a:bodyPr anchor="b" anchorCtr="0"/>
          <a:lstStyle>
            <a:lvl1pPr marL="0" indent="0">
              <a:lnSpc>
                <a:spcPct val="100000"/>
              </a:lnSpc>
              <a:spcBef>
                <a:spcPts val="0"/>
              </a:spcBef>
              <a:spcAft>
                <a:spcPts val="0"/>
              </a:spcAft>
              <a:buFontTx/>
              <a:buNone/>
              <a:defRPr sz="1500" b="1" baseline="0">
                <a:solidFill>
                  <a:schemeClr val="accent4">
                    <a:lumMod val="75000"/>
                  </a:schemeClr>
                </a:solidFill>
              </a:defRPr>
            </a:lvl1pPr>
          </a:lstStyle>
          <a:p>
            <a:r>
              <a:rPr lang="en-US" dirty="0"/>
              <a:t>Click to edit Master title Style</a:t>
            </a:r>
          </a:p>
        </p:txBody>
      </p:sp>
      <p:sp>
        <p:nvSpPr>
          <p:cNvPr id="23" name="Text Placeholder 27"/>
          <p:cNvSpPr>
            <a:spLocks noGrp="1"/>
          </p:cNvSpPr>
          <p:nvPr>
            <p:ph type="body" sz="quarter" idx="18" hasCustomPrompt="1"/>
          </p:nvPr>
        </p:nvSpPr>
        <p:spPr>
          <a:xfrm>
            <a:off x="460376" y="620710"/>
            <a:ext cx="7705181" cy="411480"/>
          </a:xfrm>
          <a:prstGeom prst="rect">
            <a:avLst/>
          </a:prstGeom>
        </p:spPr>
        <p:txBody>
          <a:bodyPr anchor="ctr" anchorCtr="0"/>
          <a:lstStyle>
            <a:lvl1pPr marL="0" indent="0">
              <a:lnSpc>
                <a:spcPct val="100000"/>
              </a:lnSpc>
              <a:spcBef>
                <a:spcPts val="0"/>
              </a:spcBef>
              <a:buFontTx/>
              <a:buNone/>
              <a:defRPr sz="1350" b="0" baseline="0">
                <a:solidFill>
                  <a:schemeClr val="bg1"/>
                </a:solidFill>
                <a:latin typeface="Arial" panose="020B0604020202020204" pitchFamily="34" charset="0"/>
                <a:cs typeface="Arial" panose="020B0604020202020204" pitchFamily="34" charset="0"/>
              </a:defRPr>
            </a:lvl1pPr>
          </a:lstStyle>
          <a:p>
            <a:pPr lvl="0"/>
            <a:r>
              <a:rPr lang="en-US" dirty="0"/>
              <a:t>Click here to edit </a:t>
            </a:r>
            <a:r>
              <a:rPr lang="en-US" dirty="0" err="1"/>
              <a:t>subheadline</a:t>
            </a:r>
            <a:endParaRPr lang="en-US" dirty="0"/>
          </a:p>
        </p:txBody>
      </p:sp>
    </p:spTree>
    <p:extLst>
      <p:ext uri="{BB962C8B-B14F-4D97-AF65-F5344CB8AC3E}">
        <p14:creationId xmlns:p14="http://schemas.microsoft.com/office/powerpoint/2010/main" val="275401008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2" name="Slide Number Placeholder 5"/>
          <p:cNvSpPr txBox="1">
            <a:spLocks/>
          </p:cNvSpPr>
          <p:nvPr userDrawn="1"/>
        </p:nvSpPr>
        <p:spPr>
          <a:xfrm>
            <a:off x="8535539" y="4855845"/>
            <a:ext cx="611879" cy="287655"/>
          </a:xfrm>
          <a:prstGeom prst="rect">
            <a:avLst/>
          </a:prstGeom>
        </p:spPr>
        <p:txBody>
          <a:bodyPr anchor="ct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A539CC-08FD-4F62-8F07-AE70FAF987BB}" type="slidenum">
              <a:rPr lang="en-US" sz="1100" b="0" i="1" smtClean="0">
                <a:solidFill>
                  <a:schemeClr val="tx1">
                    <a:lumMod val="50000"/>
                    <a:lumOff val="50000"/>
                  </a:schemeClr>
                </a:solidFill>
                <a:cs typeface="Aharoni" pitchFamily="2" charset="-79"/>
              </a:rPr>
              <a:pPr algn="ctr"/>
              <a:t>‹#›</a:t>
            </a:fld>
            <a:endParaRPr lang="en-US" sz="1100" b="0" i="1" dirty="0">
              <a:solidFill>
                <a:schemeClr val="tx1">
                  <a:lumMod val="50000"/>
                  <a:lumOff val="50000"/>
                </a:schemeClr>
              </a:solidFill>
              <a:cs typeface="Aharoni" pitchFamily="2" charset="-79"/>
            </a:endParaRPr>
          </a:p>
        </p:txBody>
      </p:sp>
    </p:spTree>
    <p:extLst>
      <p:ext uri="{BB962C8B-B14F-4D97-AF65-F5344CB8AC3E}">
        <p14:creationId xmlns:p14="http://schemas.microsoft.com/office/powerpoint/2010/main" val="3451415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ssues + Objective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0800000">
            <a:off x="7851963" y="135326"/>
            <a:ext cx="1270125" cy="698280"/>
          </a:xfrm>
          <a:prstGeom prst="rect">
            <a:avLst/>
          </a:prstGeom>
        </p:spPr>
      </p:pic>
      <p:sp>
        <p:nvSpPr>
          <p:cNvPr id="18" name="Slide Number Placeholder 3"/>
          <p:cNvSpPr>
            <a:spLocks noGrp="1"/>
          </p:cNvSpPr>
          <p:nvPr>
            <p:ph type="sldNum" sz="quarter" idx="4"/>
          </p:nvPr>
        </p:nvSpPr>
        <p:spPr>
          <a:xfrm>
            <a:off x="3505200" y="4767263"/>
            <a:ext cx="2133600" cy="273844"/>
          </a:xfrm>
          <a:prstGeom prst="rect">
            <a:avLst/>
          </a:prstGeom>
        </p:spPr>
        <p:txBody>
          <a:bodyPr vert="horz" lIns="91440" tIns="45720" rIns="91440" bIns="45720" rtlCol="0" anchor="ctr"/>
          <a:lstStyle>
            <a:lvl1pPr algn="ctr">
              <a:defRPr sz="900">
                <a:solidFill>
                  <a:schemeClr val="tx1"/>
                </a:solidFill>
              </a:defRPr>
            </a:lvl1pPr>
          </a:lstStyle>
          <a:p>
            <a:fld id="{CB43772E-7FC9-49AC-AF68-054AF0412796}" type="slidenum">
              <a:rPr lang="en-US" smtClean="0"/>
              <a:pPr/>
              <a:t>‹#›</a:t>
            </a:fld>
            <a:endParaRPr lang="en-US"/>
          </a:p>
        </p:txBody>
      </p:sp>
      <p:sp>
        <p:nvSpPr>
          <p:cNvPr id="19" name="Text Placeholder 14"/>
          <p:cNvSpPr>
            <a:spLocks noGrp="1"/>
          </p:cNvSpPr>
          <p:nvPr>
            <p:ph type="body" sz="quarter" idx="14"/>
          </p:nvPr>
        </p:nvSpPr>
        <p:spPr>
          <a:xfrm>
            <a:off x="459559" y="4257576"/>
            <a:ext cx="8226426" cy="375046"/>
          </a:xfrm>
          <a:prstGeom prst="rect">
            <a:avLst/>
          </a:prstGeom>
        </p:spPr>
        <p:txBody>
          <a:bodyPr anchor="b"/>
          <a:lstStyle>
            <a:lvl1pPr marL="0" indent="0">
              <a:lnSpc>
                <a:spcPts val="1500"/>
              </a:lnSpc>
              <a:buNone/>
              <a:defRPr lang="en-US" sz="1350" b="0" i="0" kern="1200" dirty="0">
                <a:solidFill>
                  <a:schemeClr val="accent4">
                    <a:lumMod val="75000"/>
                  </a:schemeClr>
                </a:solidFill>
                <a:latin typeface="Arial" panose="020B0604020202020204" pitchFamily="34" charset="0"/>
                <a:ea typeface="Segoe UI" panose="020B0502040204020203" pitchFamily="34" charset="0"/>
                <a:cs typeface="Arial" panose="020B0604020202020204" pitchFamily="34" charset="0"/>
              </a:defRPr>
            </a:lvl1pPr>
            <a:lvl2pPr marL="342900" indent="0">
              <a:defRPr/>
            </a:lvl2pPr>
            <a:lvl3pPr marL="685800" indent="0">
              <a:defRPr/>
            </a:lvl3pPr>
            <a:lvl4pPr marL="1028700" indent="0">
              <a:defRPr/>
            </a:lvl4pPr>
            <a:lvl5pPr marL="1371600" indent="0">
              <a:defRPr/>
            </a:lvl5pPr>
          </a:lstStyle>
          <a:p>
            <a:pPr lvl="0" algn="l" defTabSz="342900" rtl="0" eaLnBrk="1" latinLnBrk="0" hangingPunct="1">
              <a:spcBef>
                <a:spcPct val="0"/>
              </a:spcBef>
            </a:pPr>
            <a:r>
              <a:rPr lang="en-US" dirty="0"/>
              <a:t>Click to edit Master text styles</a:t>
            </a:r>
          </a:p>
        </p:txBody>
      </p:sp>
      <p:sp>
        <p:nvSpPr>
          <p:cNvPr id="20" name="Content Placeholder 2"/>
          <p:cNvSpPr>
            <a:spLocks noGrp="1"/>
          </p:cNvSpPr>
          <p:nvPr>
            <p:ph idx="1"/>
          </p:nvPr>
        </p:nvSpPr>
        <p:spPr>
          <a:xfrm>
            <a:off x="459559" y="1093507"/>
            <a:ext cx="8226424" cy="3157537"/>
          </a:xfrm>
          <a:prstGeom prst="rect">
            <a:avLst/>
          </a:prstGeom>
        </p:spPr>
        <p:txBody>
          <a:bodyPr/>
          <a:lstStyle>
            <a:lvl1pPr marL="257175" indent="-257175" algn="l" defTabSz="342900" rtl="0" eaLnBrk="1" latinLnBrk="0" hangingPunct="1">
              <a:spcBef>
                <a:spcPts val="0"/>
              </a:spcBef>
              <a:buClr>
                <a:schemeClr val="accent1">
                  <a:lumMod val="75000"/>
                </a:schemeClr>
              </a:buClr>
              <a:buFontTx/>
              <a:buBlip>
                <a:blip r:embed="rId3"/>
              </a:buBlip>
              <a:defRPr lang="en-US" sz="1350" b="0" i="0" kern="1200" dirty="0" smtClean="0">
                <a:solidFill>
                  <a:schemeClr val="tx1">
                    <a:lumMod val="75000"/>
                  </a:schemeClr>
                </a:solidFill>
                <a:latin typeface="Arial" panose="020B0604020202020204" pitchFamily="34" charset="0"/>
                <a:ea typeface="Segoe UI" panose="020B0502040204020203" pitchFamily="34" charset="0"/>
                <a:cs typeface="Arial" panose="020B0604020202020204" pitchFamily="34" charset="0"/>
              </a:defRPr>
            </a:lvl1pPr>
            <a:lvl2pPr marL="342900" indent="0">
              <a:buClr>
                <a:srgbClr val="7C868D"/>
              </a:buClr>
              <a:buNone/>
              <a:defRPr lang="en-US" sz="1050" b="0" i="0" dirty="0" smtClean="0">
                <a:solidFill>
                  <a:schemeClr val="tx1">
                    <a:lumMod val="75000"/>
                  </a:schemeClr>
                </a:solidFill>
                <a:latin typeface="Arial" panose="020B0604020202020204" pitchFamily="34" charset="0"/>
                <a:ea typeface="Segoe UI" panose="020B0502040204020203" pitchFamily="34" charset="0"/>
                <a:cs typeface="Arial" panose="020B0604020202020204" pitchFamily="34" charset="0"/>
              </a:defRPr>
            </a:lvl2pPr>
            <a:lvl3pPr>
              <a:buClr>
                <a:schemeClr val="accent1">
                  <a:lumMod val="75000"/>
                </a:schemeClr>
              </a:buClr>
              <a:defRPr lang="en-US" sz="900" b="0" i="0" dirty="0" smtClean="0">
                <a:solidFill>
                  <a:schemeClr val="tx1">
                    <a:lumMod val="75000"/>
                  </a:schemeClr>
                </a:solidFill>
                <a:latin typeface="Arial" panose="020B0604020202020204" pitchFamily="34" charset="0"/>
                <a:ea typeface="Segoe UI" panose="020B0502040204020203" pitchFamily="34" charset="0"/>
                <a:cs typeface="Arial" panose="020B0604020202020204" pitchFamily="34" charset="0"/>
              </a:defRPr>
            </a:lvl3pPr>
            <a:lvl4pPr>
              <a:buClr>
                <a:srgbClr val="7C868D"/>
              </a:buClr>
              <a:defRPr lang="en-US" sz="825" b="0" i="0" dirty="0" smtClean="0">
                <a:solidFill>
                  <a:schemeClr val="tx1">
                    <a:lumMod val="75000"/>
                  </a:schemeClr>
                </a:solidFill>
                <a:latin typeface="Arial" panose="020B0604020202020204" pitchFamily="34" charset="0"/>
                <a:ea typeface="Segoe UI" panose="020B0502040204020203" pitchFamily="34" charset="0"/>
                <a:cs typeface="Arial" panose="020B0604020202020204" pitchFamily="34" charset="0"/>
              </a:defRPr>
            </a:lvl4pPr>
            <a:lvl5pPr>
              <a:buClr>
                <a:schemeClr val="accent1">
                  <a:lumMod val="75000"/>
                </a:schemeClr>
              </a:buClr>
              <a:defRPr lang="en-US" sz="788" b="0" i="0" dirty="0" smtClean="0">
                <a:solidFill>
                  <a:schemeClr val="tx1">
                    <a:lumMod val="75000"/>
                  </a:schemeClr>
                </a:solidFill>
                <a:latin typeface="Arial" panose="020B0604020202020204" pitchFamily="34" charset="0"/>
                <a:ea typeface="Segoe UI" panose="020B0502040204020203" pitchFamily="34" charset="0"/>
                <a:cs typeface="Arial" panose="020B0604020202020204" pitchFamily="34" charset="0"/>
              </a:defRPr>
            </a:lvl5pPr>
          </a:lstStyle>
          <a:p>
            <a:pPr lvl="0">
              <a:buSzPct val="100000"/>
              <a:buFontTx/>
              <a:buBlip>
                <a:blip r:embed="rId3"/>
              </a:buBlip>
            </a:pPr>
            <a:r>
              <a:rPr lang="en-US" dirty="0"/>
              <a:t>Click to edit Master text styles</a:t>
            </a:r>
          </a:p>
          <a:p>
            <a:pPr marL="511969" lvl="1" indent="-169069">
              <a:buClr>
                <a:srgbClr val="7D868C"/>
              </a:buClr>
              <a:buSzPct val="100000"/>
              <a:buFont typeface="Arial" panose="020B0604020202020204" pitchFamily="34" charset="0"/>
              <a:buChar char="•"/>
            </a:pPr>
            <a:r>
              <a:rPr lang="en-US" dirty="0"/>
              <a:t>Second level</a:t>
            </a:r>
          </a:p>
          <a:p>
            <a:pPr marL="814388" lvl="2" indent="-128588">
              <a:buClr>
                <a:srgbClr val="C1D42F"/>
              </a:buClr>
              <a:buFont typeface="Arial" panose="020B0604020202020204" pitchFamily="34" charset="0"/>
            </a:pPr>
            <a:r>
              <a:rPr lang="en-US" dirty="0"/>
              <a:t>Third level</a:t>
            </a:r>
          </a:p>
          <a:p>
            <a:pPr marL="1160860" lvl="3" indent="-132160">
              <a:buClr>
                <a:srgbClr val="7D868C"/>
              </a:buClr>
              <a:buFont typeface="Courier New" panose="02070309020205020404" pitchFamily="49" charset="0"/>
              <a:buChar char="o"/>
            </a:pPr>
            <a:r>
              <a:rPr lang="en-US" dirty="0"/>
              <a:t>Fourth level</a:t>
            </a:r>
          </a:p>
          <a:p>
            <a:pPr marL="1500188" lvl="4" indent="-128588">
              <a:buClr>
                <a:srgbClr val="C1D42F"/>
              </a:buClr>
              <a:buFont typeface="Courier New" panose="02070309020205020404" pitchFamily="49" charset="0"/>
              <a:buChar char="o"/>
            </a:pPr>
            <a:r>
              <a:rPr lang="en-US" dirty="0"/>
              <a:t>Fifth level</a:t>
            </a:r>
          </a:p>
        </p:txBody>
      </p:sp>
      <p:sp>
        <p:nvSpPr>
          <p:cNvPr id="9" name="Text Placeholder 29"/>
          <p:cNvSpPr>
            <a:spLocks noGrp="1"/>
          </p:cNvSpPr>
          <p:nvPr>
            <p:ph type="body" sz="quarter" idx="19" hasCustomPrompt="1"/>
          </p:nvPr>
        </p:nvSpPr>
        <p:spPr>
          <a:xfrm>
            <a:off x="459560" y="82502"/>
            <a:ext cx="7446907" cy="526520"/>
          </a:xfrm>
          <a:prstGeom prst="rect">
            <a:avLst/>
          </a:prstGeom>
        </p:spPr>
        <p:txBody>
          <a:bodyPr anchor="b" anchorCtr="0"/>
          <a:lstStyle>
            <a:lvl1pPr marL="0" indent="0">
              <a:lnSpc>
                <a:spcPct val="100000"/>
              </a:lnSpc>
              <a:spcBef>
                <a:spcPts val="0"/>
              </a:spcBef>
              <a:spcAft>
                <a:spcPts val="0"/>
              </a:spcAft>
              <a:buFontTx/>
              <a:buNone/>
              <a:defRPr sz="1500" b="1" baseline="0">
                <a:solidFill>
                  <a:schemeClr val="accent4">
                    <a:lumMod val="75000"/>
                  </a:schemeClr>
                </a:solidFill>
              </a:defRPr>
            </a:lvl1pPr>
          </a:lstStyle>
          <a:p>
            <a:r>
              <a:rPr lang="en-US" dirty="0"/>
              <a:t>Click to edit Master title Style</a:t>
            </a:r>
          </a:p>
        </p:txBody>
      </p:sp>
      <p:sp>
        <p:nvSpPr>
          <p:cNvPr id="21" name="Text Placeholder 27"/>
          <p:cNvSpPr>
            <a:spLocks noGrp="1"/>
          </p:cNvSpPr>
          <p:nvPr>
            <p:ph type="body" sz="quarter" idx="18" hasCustomPrompt="1"/>
          </p:nvPr>
        </p:nvSpPr>
        <p:spPr>
          <a:xfrm>
            <a:off x="460376" y="620710"/>
            <a:ext cx="7705181" cy="411480"/>
          </a:xfrm>
          <a:prstGeom prst="rect">
            <a:avLst/>
          </a:prstGeom>
        </p:spPr>
        <p:txBody>
          <a:bodyPr anchor="ctr" anchorCtr="0"/>
          <a:lstStyle>
            <a:lvl1pPr marL="0" indent="0">
              <a:lnSpc>
                <a:spcPct val="100000"/>
              </a:lnSpc>
              <a:spcBef>
                <a:spcPts val="0"/>
              </a:spcBef>
              <a:buFontTx/>
              <a:buNone/>
              <a:defRPr sz="1350" b="0" baseline="0">
                <a:solidFill>
                  <a:schemeClr val="bg1"/>
                </a:solidFill>
                <a:latin typeface="Arial" panose="020B0604020202020204" pitchFamily="34" charset="0"/>
                <a:cs typeface="Arial" panose="020B0604020202020204" pitchFamily="34" charset="0"/>
              </a:defRPr>
            </a:lvl1pPr>
          </a:lstStyle>
          <a:p>
            <a:pPr lvl="0"/>
            <a:r>
              <a:rPr lang="en-US" dirty="0"/>
              <a:t>Click here to edit </a:t>
            </a:r>
            <a:r>
              <a:rPr lang="en-US" dirty="0" err="1"/>
              <a:t>subheadline</a:t>
            </a:r>
            <a:endParaRPr lang="en-US" dirty="0"/>
          </a:p>
        </p:txBody>
      </p:sp>
      <p:sp>
        <p:nvSpPr>
          <p:cNvPr id="5" name="Text Placeholder 4"/>
          <p:cNvSpPr>
            <a:spLocks noGrp="1"/>
          </p:cNvSpPr>
          <p:nvPr>
            <p:ph type="body" sz="quarter" idx="20" hasCustomPrompt="1"/>
          </p:nvPr>
        </p:nvSpPr>
        <p:spPr>
          <a:xfrm>
            <a:off x="8165557" y="293915"/>
            <a:ext cx="956531" cy="397043"/>
          </a:xfrm>
          <a:prstGeom prst="rect">
            <a:avLst/>
          </a:prstGeom>
        </p:spPr>
        <p:txBody>
          <a:bodyPr anchor="ctr" anchorCtr="0"/>
          <a:lstStyle>
            <a:lvl1pPr marL="0" indent="0" algn="ctr">
              <a:lnSpc>
                <a:spcPct val="100000"/>
              </a:lnSpc>
              <a:spcBef>
                <a:spcPts val="0"/>
              </a:spcBef>
              <a:buNone/>
              <a:defRPr sz="825" baseline="0">
                <a:solidFill>
                  <a:schemeClr val="bg1"/>
                </a:solidFill>
                <a:latin typeface="Arial" panose="020B0604020202020204" pitchFamily="34" charset="0"/>
                <a:cs typeface="Arial" panose="020B0604020202020204" pitchFamily="34" charset="0"/>
              </a:defRPr>
            </a:lvl1pPr>
          </a:lstStyle>
          <a:p>
            <a:pPr lvl="0"/>
            <a:r>
              <a:rPr lang="en-US" dirty="0"/>
              <a:t>Click here</a:t>
            </a:r>
          </a:p>
          <a:p>
            <a:pPr lvl="0"/>
            <a:r>
              <a:rPr lang="en-US" dirty="0"/>
              <a:t>to edit</a:t>
            </a:r>
          </a:p>
        </p:txBody>
      </p:sp>
    </p:spTree>
    <p:extLst>
      <p:ext uri="{BB962C8B-B14F-4D97-AF65-F5344CB8AC3E}">
        <p14:creationId xmlns:p14="http://schemas.microsoft.com/office/powerpoint/2010/main" val="4281194649"/>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 Two Content">
    <p:spTree>
      <p:nvGrpSpPr>
        <p:cNvPr id="1" name=""/>
        <p:cNvGrpSpPr/>
        <p:nvPr/>
      </p:nvGrpSpPr>
      <p:grpSpPr>
        <a:xfrm>
          <a:off x="0" y="0"/>
          <a:ext cx="0" cy="0"/>
          <a:chOff x="0" y="0"/>
          <a:chExt cx="0" cy="0"/>
        </a:xfrm>
      </p:grpSpPr>
      <p:sp>
        <p:nvSpPr>
          <p:cNvPr id="12" name="Title 1"/>
          <p:cNvSpPr>
            <a:spLocks noGrp="1"/>
          </p:cNvSpPr>
          <p:nvPr>
            <p:ph type="title"/>
          </p:nvPr>
        </p:nvSpPr>
        <p:spPr>
          <a:xfrm>
            <a:off x="460376" y="83344"/>
            <a:ext cx="8226425" cy="533400"/>
          </a:xfrm>
          <a:prstGeom prst="rect">
            <a:avLst/>
          </a:prstGeom>
        </p:spPr>
        <p:txBody>
          <a:bodyPr anchor="b">
            <a:normAutofit/>
          </a:bodyPr>
          <a:lstStyle>
            <a:lvl1pPr algn="l">
              <a:defRPr lang="en-US" sz="1500" b="1" i="0" dirty="0">
                <a:solidFill>
                  <a:schemeClr val="tx1"/>
                </a:solidFill>
                <a:latin typeface="Arial" panose="020B0604020202020204" pitchFamily="34" charset="0"/>
                <a:ea typeface="Segoe UI" panose="020B0502040204020203" pitchFamily="34" charset="0"/>
                <a:cs typeface="Arial" panose="020B0604020202020204" pitchFamily="34" charset="0"/>
              </a:defRPr>
            </a:lvl1pPr>
          </a:lstStyle>
          <a:p>
            <a:pPr lvl="0" algn="l"/>
            <a:r>
              <a:rPr lang="en-US" dirty="0"/>
              <a:t>Click to edit Master title style</a:t>
            </a:r>
          </a:p>
        </p:txBody>
      </p:sp>
      <p:sp>
        <p:nvSpPr>
          <p:cNvPr id="13" name="Text Placeholder 8"/>
          <p:cNvSpPr>
            <a:spLocks noGrp="1"/>
          </p:cNvSpPr>
          <p:nvPr>
            <p:ph type="body" sz="quarter" idx="13" hasCustomPrompt="1"/>
          </p:nvPr>
        </p:nvSpPr>
        <p:spPr>
          <a:xfrm>
            <a:off x="460375" y="616744"/>
            <a:ext cx="8226424" cy="272654"/>
          </a:xfrm>
          <a:prstGeom prst="rect">
            <a:avLst/>
          </a:prstGeom>
        </p:spPr>
        <p:txBody>
          <a:bodyPr/>
          <a:lstStyle>
            <a:lvl1pPr marL="0" indent="0">
              <a:buNone/>
              <a:defRPr sz="1350" b="1" baseline="0">
                <a:solidFill>
                  <a:schemeClr val="accent2">
                    <a:lumMod val="75000"/>
                  </a:schemeClr>
                </a:solidFill>
                <a:latin typeface="Arial" panose="020B0604020202020204" pitchFamily="34" charset="0"/>
                <a:ea typeface="Segoe UI" panose="020B0502040204020203" pitchFamily="34" charset="0"/>
                <a:cs typeface="Arial" panose="020B0604020202020204" pitchFamily="34" charset="0"/>
              </a:defRPr>
            </a:lvl1pPr>
            <a:lvl5pPr>
              <a:defRPr/>
            </a:lvl5pPr>
          </a:lstStyle>
          <a:p>
            <a:pPr lvl="0"/>
            <a:r>
              <a:rPr lang="en-US" dirty="0"/>
              <a:t>Click to edit </a:t>
            </a:r>
            <a:r>
              <a:rPr lang="en-US" dirty="0" err="1"/>
              <a:t>subheadline</a:t>
            </a:r>
            <a:endParaRPr lang="en-US" dirty="0"/>
          </a:p>
        </p:txBody>
      </p:sp>
      <p:sp>
        <p:nvSpPr>
          <p:cNvPr id="17" name="Slide Number Placeholder 3"/>
          <p:cNvSpPr>
            <a:spLocks noGrp="1"/>
          </p:cNvSpPr>
          <p:nvPr>
            <p:ph type="sldNum" sz="quarter" idx="4"/>
          </p:nvPr>
        </p:nvSpPr>
        <p:spPr>
          <a:xfrm>
            <a:off x="3505200" y="4767263"/>
            <a:ext cx="2133600" cy="273844"/>
          </a:xfrm>
          <a:prstGeom prst="rect">
            <a:avLst/>
          </a:prstGeom>
        </p:spPr>
        <p:txBody>
          <a:bodyPr vert="horz" lIns="91440" tIns="45720" rIns="91440" bIns="45720" rtlCol="0" anchor="ctr"/>
          <a:lstStyle>
            <a:lvl1pPr algn="ctr">
              <a:defRPr sz="900">
                <a:solidFill>
                  <a:schemeClr val="tx1"/>
                </a:solidFill>
              </a:defRPr>
            </a:lvl1pPr>
          </a:lstStyle>
          <a:p>
            <a:fld id="{CB43772E-7FC9-49AC-AF68-054AF0412796}" type="slidenum">
              <a:rPr lang="en-US" smtClean="0"/>
              <a:pPr/>
              <a:t>‹#›</a:t>
            </a:fld>
            <a:endParaRPr lang="en-US"/>
          </a:p>
        </p:txBody>
      </p:sp>
      <p:sp>
        <p:nvSpPr>
          <p:cNvPr id="19" name="Text Placeholder 14"/>
          <p:cNvSpPr>
            <a:spLocks noGrp="1"/>
          </p:cNvSpPr>
          <p:nvPr>
            <p:ph type="body" sz="quarter" idx="14"/>
          </p:nvPr>
        </p:nvSpPr>
        <p:spPr>
          <a:xfrm>
            <a:off x="460374" y="4218385"/>
            <a:ext cx="8226426" cy="375046"/>
          </a:xfrm>
          <a:prstGeom prst="rect">
            <a:avLst/>
          </a:prstGeom>
        </p:spPr>
        <p:txBody>
          <a:bodyPr anchor="b"/>
          <a:lstStyle>
            <a:lvl1pPr marL="0" indent="0">
              <a:buNone/>
              <a:defRPr lang="en-US" sz="1350" b="1" i="0" kern="1200" dirty="0">
                <a:solidFill>
                  <a:schemeClr val="tx1"/>
                </a:solidFill>
                <a:latin typeface="Arial" panose="020B0604020202020204" pitchFamily="34" charset="0"/>
                <a:ea typeface="Segoe UI" panose="020B0502040204020203" pitchFamily="34" charset="0"/>
                <a:cs typeface="Arial" panose="020B0604020202020204" pitchFamily="34" charset="0"/>
              </a:defRPr>
            </a:lvl1pPr>
            <a:lvl2pPr marL="342900" indent="0">
              <a:defRPr/>
            </a:lvl2pPr>
            <a:lvl3pPr marL="685800" indent="0">
              <a:defRPr/>
            </a:lvl3pPr>
            <a:lvl4pPr marL="1028700" indent="0">
              <a:defRPr/>
            </a:lvl4pPr>
            <a:lvl5pPr marL="1371600" indent="0">
              <a:defRPr/>
            </a:lvl5pPr>
          </a:lstStyle>
          <a:p>
            <a:pPr lvl="0" algn="l" defTabSz="342900" rtl="0" eaLnBrk="1" latinLnBrk="0" hangingPunct="1">
              <a:spcBef>
                <a:spcPct val="0"/>
              </a:spcBef>
            </a:pPr>
            <a:r>
              <a:rPr lang="en-US" dirty="0"/>
              <a:t>Click to edit Master text styles</a:t>
            </a:r>
          </a:p>
        </p:txBody>
      </p:sp>
      <p:sp>
        <p:nvSpPr>
          <p:cNvPr id="20" name="Content Placeholder 2"/>
          <p:cNvSpPr>
            <a:spLocks noGrp="1"/>
          </p:cNvSpPr>
          <p:nvPr>
            <p:ph idx="1"/>
          </p:nvPr>
        </p:nvSpPr>
        <p:spPr>
          <a:xfrm>
            <a:off x="460375" y="1060848"/>
            <a:ext cx="4070350" cy="3157537"/>
          </a:xfrm>
          <a:prstGeom prst="rect">
            <a:avLst/>
          </a:prstGeom>
        </p:spPr>
        <p:txBody>
          <a:bodyPr/>
          <a:lstStyle>
            <a:lvl1pPr marL="257175" indent="-257175" algn="l" defTabSz="342900" rtl="0" eaLnBrk="1" latinLnBrk="0" hangingPunct="1">
              <a:spcBef>
                <a:spcPts val="0"/>
              </a:spcBef>
              <a:buClr>
                <a:schemeClr val="accent1">
                  <a:lumMod val="75000"/>
                </a:schemeClr>
              </a:buClr>
              <a:buFontTx/>
              <a:buBlip>
                <a:blip r:embed="rId2"/>
              </a:buBlip>
              <a:defRPr lang="en-US" sz="1350" b="0" i="0" kern="1200" dirty="0" smtClean="0">
                <a:solidFill>
                  <a:schemeClr val="accent1"/>
                </a:solidFill>
                <a:latin typeface="Arial" panose="020B0604020202020204" pitchFamily="34" charset="0"/>
                <a:ea typeface="Segoe UI" panose="020B0502040204020203" pitchFamily="34" charset="0"/>
                <a:cs typeface="Arial" panose="020B0604020202020204" pitchFamily="34" charset="0"/>
              </a:defRPr>
            </a:lvl1pPr>
            <a:lvl2pPr>
              <a:buClr>
                <a:schemeClr val="accent1">
                  <a:lumMod val="75000"/>
                </a:schemeClr>
              </a:buClr>
              <a:defRPr lang="en-US" sz="1050"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2pPr>
            <a:lvl3pPr>
              <a:buClr>
                <a:schemeClr val="accent1">
                  <a:lumMod val="75000"/>
                </a:schemeClr>
              </a:buClr>
              <a:defRPr lang="en-US" sz="900"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3pPr>
            <a:lvl4pPr>
              <a:buClr>
                <a:schemeClr val="accent1">
                  <a:lumMod val="75000"/>
                </a:schemeClr>
              </a:buClr>
              <a:defRPr lang="en-US" sz="825"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4pPr>
            <a:lvl5pPr>
              <a:buClr>
                <a:schemeClr val="accent1">
                  <a:lumMod val="75000"/>
                </a:schemeClr>
              </a:buClr>
              <a:defRPr lang="en-US" sz="788"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5pPr>
          </a:lstStyle>
          <a:p>
            <a:pPr lvl="0">
              <a:buSzPct val="100000"/>
              <a:buFontTx/>
              <a:buBlip>
                <a:blip r:embed="rId2"/>
              </a:buBlip>
            </a:pPr>
            <a:r>
              <a:rPr lang="en-US" dirty="0"/>
              <a:t>Click to edit Master text styles</a:t>
            </a:r>
          </a:p>
          <a:p>
            <a:pPr marL="511969" lvl="1" indent="-169069">
              <a:buClr>
                <a:srgbClr val="7D868C"/>
              </a:buClr>
              <a:buSzPct val="100000"/>
              <a:buFont typeface="Arial" panose="020B0604020202020204" pitchFamily="34" charset="0"/>
              <a:buChar char="•"/>
            </a:pPr>
            <a:r>
              <a:rPr lang="en-US" dirty="0"/>
              <a:t>Second level</a:t>
            </a:r>
          </a:p>
          <a:p>
            <a:pPr marL="814388" lvl="2" indent="-128588">
              <a:buClr>
                <a:srgbClr val="C1D42F"/>
              </a:buClr>
              <a:buFont typeface="Arial" panose="020B0604020202020204" pitchFamily="34" charset="0"/>
            </a:pPr>
            <a:r>
              <a:rPr lang="en-US" dirty="0"/>
              <a:t>Third level</a:t>
            </a:r>
          </a:p>
          <a:p>
            <a:pPr marL="1160860" lvl="3" indent="-132160">
              <a:buClr>
                <a:srgbClr val="7D868C"/>
              </a:buClr>
              <a:buFont typeface="Courier New" panose="02070309020205020404" pitchFamily="49" charset="0"/>
              <a:buChar char="o"/>
            </a:pPr>
            <a:r>
              <a:rPr lang="en-US" dirty="0"/>
              <a:t>Fourth level</a:t>
            </a:r>
          </a:p>
          <a:p>
            <a:pPr marL="1500188" lvl="4" indent="-128588">
              <a:buClr>
                <a:srgbClr val="C1D42F"/>
              </a:buClr>
              <a:buFont typeface="Courier New" panose="02070309020205020404" pitchFamily="49" charset="0"/>
              <a:buChar char="o"/>
            </a:pPr>
            <a:r>
              <a:rPr lang="en-US" dirty="0"/>
              <a:t>Fifth level</a:t>
            </a:r>
          </a:p>
        </p:txBody>
      </p:sp>
      <p:sp>
        <p:nvSpPr>
          <p:cNvPr id="21" name="Content Placeholder 2"/>
          <p:cNvSpPr>
            <a:spLocks noGrp="1"/>
          </p:cNvSpPr>
          <p:nvPr>
            <p:ph idx="15"/>
          </p:nvPr>
        </p:nvSpPr>
        <p:spPr>
          <a:xfrm>
            <a:off x="4618039" y="1060848"/>
            <a:ext cx="4068761" cy="3157537"/>
          </a:xfrm>
          <a:prstGeom prst="rect">
            <a:avLst/>
          </a:prstGeom>
        </p:spPr>
        <p:txBody>
          <a:bodyPr/>
          <a:lstStyle>
            <a:lvl1pPr marL="257175" indent="-257175" algn="l" defTabSz="342900" rtl="0" eaLnBrk="1" latinLnBrk="0" hangingPunct="1">
              <a:spcBef>
                <a:spcPts val="0"/>
              </a:spcBef>
              <a:buClr>
                <a:schemeClr val="accent1">
                  <a:lumMod val="75000"/>
                </a:schemeClr>
              </a:buClr>
              <a:buFontTx/>
              <a:buBlip>
                <a:blip r:embed="rId2"/>
              </a:buBlip>
              <a:defRPr lang="en-US" sz="1350" b="0" i="0" kern="1200" dirty="0" smtClean="0">
                <a:solidFill>
                  <a:schemeClr val="accent1"/>
                </a:solidFill>
                <a:latin typeface="Arial" panose="020B0604020202020204" pitchFamily="34" charset="0"/>
                <a:ea typeface="Segoe UI" panose="020B0502040204020203" pitchFamily="34" charset="0"/>
                <a:cs typeface="Arial" panose="020B0604020202020204" pitchFamily="34" charset="0"/>
              </a:defRPr>
            </a:lvl1pPr>
            <a:lvl2pPr>
              <a:buClr>
                <a:schemeClr val="accent1">
                  <a:lumMod val="75000"/>
                </a:schemeClr>
              </a:buClr>
              <a:defRPr lang="en-US" sz="1050"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2pPr>
            <a:lvl3pPr>
              <a:buClr>
                <a:schemeClr val="accent1">
                  <a:lumMod val="75000"/>
                </a:schemeClr>
              </a:buClr>
              <a:defRPr lang="en-US" sz="900"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3pPr>
            <a:lvl4pPr>
              <a:buClr>
                <a:schemeClr val="accent1">
                  <a:lumMod val="75000"/>
                </a:schemeClr>
              </a:buClr>
              <a:defRPr lang="en-US" sz="825"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4pPr>
            <a:lvl5pPr>
              <a:buClr>
                <a:schemeClr val="accent1">
                  <a:lumMod val="75000"/>
                </a:schemeClr>
              </a:buClr>
              <a:defRPr lang="en-US" sz="788"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5pPr>
          </a:lstStyle>
          <a:p>
            <a:pPr lvl="0">
              <a:buSzPct val="100000"/>
              <a:buFontTx/>
              <a:buBlip>
                <a:blip r:embed="rId2"/>
              </a:buBlip>
            </a:pPr>
            <a:r>
              <a:rPr lang="en-US" dirty="0"/>
              <a:t>Click to edit Master text styles</a:t>
            </a:r>
          </a:p>
          <a:p>
            <a:pPr marL="511969" lvl="1" indent="-169069">
              <a:buClr>
                <a:srgbClr val="7D868C"/>
              </a:buClr>
              <a:buSzPct val="100000"/>
              <a:buFont typeface="Arial" panose="020B0604020202020204" pitchFamily="34" charset="0"/>
              <a:buChar char="•"/>
            </a:pPr>
            <a:r>
              <a:rPr lang="en-US" dirty="0"/>
              <a:t>Second level</a:t>
            </a:r>
          </a:p>
          <a:p>
            <a:pPr marL="814388" lvl="2" indent="-128588">
              <a:buClr>
                <a:srgbClr val="C1D42F"/>
              </a:buClr>
              <a:buFont typeface="Arial" panose="020B0604020202020204" pitchFamily="34" charset="0"/>
            </a:pPr>
            <a:r>
              <a:rPr lang="en-US" dirty="0"/>
              <a:t>Third level</a:t>
            </a:r>
          </a:p>
          <a:p>
            <a:pPr marL="1160860" lvl="3" indent="-132160">
              <a:buClr>
                <a:srgbClr val="7D868C"/>
              </a:buClr>
              <a:buFont typeface="Courier New" panose="02070309020205020404" pitchFamily="49" charset="0"/>
              <a:buChar char="o"/>
            </a:pPr>
            <a:r>
              <a:rPr lang="en-US" dirty="0"/>
              <a:t>Fourth level</a:t>
            </a:r>
          </a:p>
          <a:p>
            <a:pPr marL="1500188" lvl="4" indent="-128588">
              <a:buClr>
                <a:srgbClr val="C1D42F"/>
              </a:buClr>
              <a:buFont typeface="Courier New" panose="02070309020205020404" pitchFamily="49" charset="0"/>
              <a:buChar char="o"/>
            </a:pPr>
            <a:r>
              <a:rPr lang="en-US" dirty="0"/>
              <a:t>Fifth level</a:t>
            </a:r>
          </a:p>
        </p:txBody>
      </p:sp>
    </p:spTree>
    <p:extLst>
      <p:ext uri="{BB962C8B-B14F-4D97-AF65-F5344CB8AC3E}">
        <p14:creationId xmlns:p14="http://schemas.microsoft.com/office/powerpoint/2010/main" val="280049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B43772E-7FC9-49AC-AF68-054AF0412796}" type="slidenum">
              <a:rPr lang="en-US" smtClean="0"/>
              <a:pPr/>
              <a:t>‹#›</a:t>
            </a:fld>
            <a:endParaRPr lang="en-US" dirty="0"/>
          </a:p>
        </p:txBody>
      </p:sp>
    </p:spTree>
    <p:extLst>
      <p:ext uri="{BB962C8B-B14F-4D97-AF65-F5344CB8AC3E}">
        <p14:creationId xmlns:p14="http://schemas.microsoft.com/office/powerpoint/2010/main" val="27977339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675541-5B52-A048-9722-C4B8D4E79F25}" type="datetimeFigureOut">
              <a:rPr lang="en-US" smtClean="0"/>
              <a:t>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43772E-7FC9-49AC-AF68-054AF0412796}" type="slidenum">
              <a:rPr lang="en-US" smtClean="0"/>
              <a:pPr/>
              <a:t>‹#›</a:t>
            </a:fld>
            <a:endParaRPr lang="en-US"/>
          </a:p>
        </p:txBody>
      </p:sp>
    </p:spTree>
    <p:extLst>
      <p:ext uri="{BB962C8B-B14F-4D97-AF65-F5344CB8AC3E}">
        <p14:creationId xmlns:p14="http://schemas.microsoft.com/office/powerpoint/2010/main" val="52850440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675541-5B52-A048-9722-C4B8D4E79F25}" type="datetimeFigureOut">
              <a:rPr lang="en-US" smtClean="0"/>
              <a:t>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43772E-7FC9-49AC-AF68-054AF0412796}" type="slidenum">
              <a:rPr lang="en-US" smtClean="0"/>
              <a:pPr/>
              <a:t>‹#›</a:t>
            </a:fld>
            <a:endParaRPr lang="en-US"/>
          </a:p>
        </p:txBody>
      </p:sp>
    </p:spTree>
    <p:extLst>
      <p:ext uri="{BB962C8B-B14F-4D97-AF65-F5344CB8AC3E}">
        <p14:creationId xmlns:p14="http://schemas.microsoft.com/office/powerpoint/2010/main" val="130839258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D675541-5B52-A048-9722-C4B8D4E79F25}" type="datetimeFigureOut">
              <a:rPr lang="en-US" smtClean="0"/>
              <a:t>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43772E-7FC9-49AC-AF68-054AF0412796}" type="slidenum">
              <a:rPr lang="en-US" smtClean="0"/>
              <a:pPr/>
              <a:t>‹#›</a:t>
            </a:fld>
            <a:endParaRPr lang="en-US"/>
          </a:p>
        </p:txBody>
      </p:sp>
    </p:spTree>
    <p:extLst>
      <p:ext uri="{BB962C8B-B14F-4D97-AF65-F5344CB8AC3E}">
        <p14:creationId xmlns:p14="http://schemas.microsoft.com/office/powerpoint/2010/main" val="3077669796"/>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675541-5B52-A048-9722-C4B8D4E79F25}" type="datetimeFigureOut">
              <a:rPr lang="en-US" smtClean="0"/>
              <a:t>1/23/19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43772E-7FC9-49AC-AF68-054AF0412796}" type="slidenum">
              <a:rPr lang="en-US" smtClean="0"/>
              <a:pPr/>
              <a:t>‹#›</a:t>
            </a:fld>
            <a:endParaRPr lang="en-US"/>
          </a:p>
        </p:txBody>
      </p:sp>
    </p:spTree>
    <p:extLst>
      <p:ext uri="{BB962C8B-B14F-4D97-AF65-F5344CB8AC3E}">
        <p14:creationId xmlns:p14="http://schemas.microsoft.com/office/powerpoint/2010/main" val="4326203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675541-5B52-A048-9722-C4B8D4E79F25}" type="datetimeFigureOut">
              <a:rPr lang="en-US" smtClean="0"/>
              <a:t>1/23/19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43772E-7FC9-49AC-AF68-054AF0412796}" type="slidenum">
              <a:rPr lang="en-US" smtClean="0"/>
              <a:pPr/>
              <a:t>‹#›</a:t>
            </a:fld>
            <a:endParaRPr lang="en-US"/>
          </a:p>
        </p:txBody>
      </p:sp>
    </p:spTree>
    <p:extLst>
      <p:ext uri="{BB962C8B-B14F-4D97-AF65-F5344CB8AC3E}">
        <p14:creationId xmlns:p14="http://schemas.microsoft.com/office/powerpoint/2010/main" val="3203813568"/>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675541-5B52-A048-9722-C4B8D4E79F25}" type="datetimeFigureOut">
              <a:rPr lang="en-US" smtClean="0"/>
              <a:t>1/23/19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43772E-7FC9-49AC-AF68-054AF0412796}" type="slidenum">
              <a:rPr lang="en-US" smtClean="0"/>
              <a:pPr/>
              <a:t>‹#›</a:t>
            </a:fld>
            <a:endParaRPr lang="en-US"/>
          </a:p>
        </p:txBody>
      </p:sp>
    </p:spTree>
    <p:extLst>
      <p:ext uri="{BB962C8B-B14F-4D97-AF65-F5344CB8AC3E}">
        <p14:creationId xmlns:p14="http://schemas.microsoft.com/office/powerpoint/2010/main" val="207758071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1828800" y="2572941"/>
            <a:ext cx="6858000" cy="1028700"/>
          </a:xfrm>
          <a:prstGeom prst="rect">
            <a:avLst/>
          </a:prstGeom>
        </p:spPr>
        <p:txBody>
          <a:bodyPr anchor="b"/>
          <a:lstStyle>
            <a:lvl1pPr marL="0" indent="0" algn="r">
              <a:buNone/>
              <a:defRPr sz="2100" b="1">
                <a:solidFill>
                  <a:schemeClr val="accent2">
                    <a:lumMod val="75000"/>
                  </a:schemeClr>
                </a:solidFill>
              </a:defRPr>
            </a:lvl1pPr>
          </a:lstStyle>
          <a:p>
            <a:pPr lvl="0"/>
            <a:r>
              <a:rPr lang="en-US"/>
              <a:t>Edit Master text styles</a:t>
            </a:r>
          </a:p>
        </p:txBody>
      </p:sp>
      <p:sp>
        <p:nvSpPr>
          <p:cNvPr id="10" name="Text Placeholder 5"/>
          <p:cNvSpPr>
            <a:spLocks noGrp="1"/>
          </p:cNvSpPr>
          <p:nvPr>
            <p:ph type="body" sz="quarter" idx="16"/>
          </p:nvPr>
        </p:nvSpPr>
        <p:spPr>
          <a:xfrm>
            <a:off x="1828800" y="3601642"/>
            <a:ext cx="6858000" cy="991790"/>
          </a:xfrm>
          <a:prstGeom prst="rect">
            <a:avLst/>
          </a:prstGeom>
        </p:spPr>
        <p:txBody>
          <a:bodyPr anchor="t"/>
          <a:lstStyle>
            <a:lvl1pPr marL="0" indent="0" algn="r">
              <a:buNone/>
              <a:defRPr sz="1500" b="1">
                <a:solidFill>
                  <a:schemeClr val="tx1">
                    <a:lumMod val="75000"/>
                  </a:schemeClr>
                </a:solidFill>
              </a:defRPr>
            </a:lvl1pPr>
          </a:lstStyle>
          <a:p>
            <a:pPr lvl="0"/>
            <a:r>
              <a:rPr lang="en-US"/>
              <a:t>Edit Master text styles</a:t>
            </a:r>
          </a:p>
        </p:txBody>
      </p:sp>
      <p:sp>
        <p:nvSpPr>
          <p:cNvPr id="11" name="Slide Number Placeholder 3"/>
          <p:cNvSpPr>
            <a:spLocks noGrp="1"/>
          </p:cNvSpPr>
          <p:nvPr>
            <p:ph type="sldNum" sz="quarter" idx="4"/>
          </p:nvPr>
        </p:nvSpPr>
        <p:spPr>
          <a:xfrm>
            <a:off x="3505200" y="4767263"/>
            <a:ext cx="2133600" cy="273844"/>
          </a:xfrm>
          <a:prstGeom prst="rect">
            <a:avLst/>
          </a:prstGeom>
        </p:spPr>
        <p:txBody>
          <a:bodyPr vert="horz" lIns="91440" tIns="45720" rIns="91440" bIns="45720" rtlCol="0" anchor="ctr"/>
          <a:lstStyle>
            <a:lvl1pPr algn="ctr">
              <a:defRPr sz="900">
                <a:solidFill>
                  <a:schemeClr val="tx1"/>
                </a:solidFill>
              </a:defRPr>
            </a:lvl1pPr>
          </a:lstStyle>
          <a:p>
            <a:fld id="{CB43772E-7FC9-49AC-AF68-054AF0412796}" type="slidenum">
              <a:rPr lang="en-US" smtClean="0"/>
              <a:pPr/>
              <a:t>‹#›</a:t>
            </a:fld>
            <a:endParaRPr lang="en-US"/>
          </a:p>
        </p:txBody>
      </p:sp>
    </p:spTree>
    <p:extLst>
      <p:ext uri="{BB962C8B-B14F-4D97-AF65-F5344CB8AC3E}">
        <p14:creationId xmlns:p14="http://schemas.microsoft.com/office/powerpoint/2010/main" val="79500873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675541-5B52-A048-9722-C4B8D4E79F25}" type="datetimeFigureOut">
              <a:rPr lang="en-US" smtClean="0"/>
              <a:t>1/23/19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43772E-7FC9-49AC-AF68-054AF0412796}" type="slidenum">
              <a:rPr lang="en-US" smtClean="0"/>
              <a:pPr/>
              <a:t>‹#›</a:t>
            </a:fld>
            <a:endParaRPr lang="en-US"/>
          </a:p>
        </p:txBody>
      </p:sp>
    </p:spTree>
    <p:extLst>
      <p:ext uri="{BB962C8B-B14F-4D97-AF65-F5344CB8AC3E}">
        <p14:creationId xmlns:p14="http://schemas.microsoft.com/office/powerpoint/2010/main" val="3159861293"/>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D675541-5B52-A048-9722-C4B8D4E79F25}" type="datetimeFigureOut">
              <a:rPr lang="en-US" smtClean="0"/>
              <a:t>1/23/19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43772E-7FC9-49AC-AF68-054AF0412796}" type="slidenum">
              <a:rPr lang="en-US" smtClean="0"/>
              <a:pPr/>
              <a:t>‹#›</a:t>
            </a:fld>
            <a:endParaRPr lang="en-US"/>
          </a:p>
        </p:txBody>
      </p:sp>
    </p:spTree>
    <p:extLst>
      <p:ext uri="{BB962C8B-B14F-4D97-AF65-F5344CB8AC3E}">
        <p14:creationId xmlns:p14="http://schemas.microsoft.com/office/powerpoint/2010/main" val="1626912521"/>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D675541-5B52-A048-9722-C4B8D4E79F25}" type="datetimeFigureOut">
              <a:rPr lang="en-US" smtClean="0"/>
              <a:t>1/23/19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43772E-7FC9-49AC-AF68-054AF0412796}" type="slidenum">
              <a:rPr lang="en-US" smtClean="0"/>
              <a:pPr/>
              <a:t>‹#›</a:t>
            </a:fld>
            <a:endParaRPr lang="en-US"/>
          </a:p>
        </p:txBody>
      </p:sp>
    </p:spTree>
    <p:extLst>
      <p:ext uri="{BB962C8B-B14F-4D97-AF65-F5344CB8AC3E}">
        <p14:creationId xmlns:p14="http://schemas.microsoft.com/office/powerpoint/2010/main" val="42601798"/>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675541-5B52-A048-9722-C4B8D4E79F25}" type="datetimeFigureOut">
              <a:rPr lang="en-US" smtClean="0"/>
              <a:t>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43772E-7FC9-49AC-AF68-054AF0412796}" type="slidenum">
              <a:rPr lang="en-US" smtClean="0"/>
              <a:pPr/>
              <a:t>‹#›</a:t>
            </a:fld>
            <a:endParaRPr lang="en-US"/>
          </a:p>
        </p:txBody>
      </p:sp>
    </p:spTree>
    <p:extLst>
      <p:ext uri="{BB962C8B-B14F-4D97-AF65-F5344CB8AC3E}">
        <p14:creationId xmlns:p14="http://schemas.microsoft.com/office/powerpoint/2010/main" val="2387787815"/>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675541-5B52-A048-9722-C4B8D4E79F25}" type="datetimeFigureOut">
              <a:rPr lang="en-US" smtClean="0"/>
              <a:t>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43772E-7FC9-49AC-AF68-054AF0412796}" type="slidenum">
              <a:rPr lang="en-US" smtClean="0"/>
              <a:pPr/>
              <a:t>‹#›</a:t>
            </a:fld>
            <a:endParaRPr lang="en-US"/>
          </a:p>
        </p:txBody>
      </p:sp>
    </p:spTree>
    <p:extLst>
      <p:ext uri="{BB962C8B-B14F-4D97-AF65-F5344CB8AC3E}">
        <p14:creationId xmlns:p14="http://schemas.microsoft.com/office/powerpoint/2010/main" val="1206904024"/>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2112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2" name="Slide Number Placeholder 5"/>
          <p:cNvSpPr txBox="1">
            <a:spLocks/>
          </p:cNvSpPr>
          <p:nvPr userDrawn="1"/>
        </p:nvSpPr>
        <p:spPr>
          <a:xfrm>
            <a:off x="8535539" y="4855845"/>
            <a:ext cx="611879" cy="287655"/>
          </a:xfrm>
          <a:prstGeom prst="rect">
            <a:avLst/>
          </a:prstGeom>
        </p:spPr>
        <p:txBody>
          <a:bodyPr anchor="ct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CA539CC-08FD-4F62-8F07-AE70FAF987BB}" type="slidenum">
              <a:rPr lang="en-US" sz="1100" b="0" i="1" smtClean="0">
                <a:solidFill>
                  <a:schemeClr val="tx1">
                    <a:lumMod val="50000"/>
                    <a:lumOff val="50000"/>
                  </a:schemeClr>
                </a:solidFill>
                <a:cs typeface="Aharoni" pitchFamily="2" charset="-79"/>
              </a:rPr>
              <a:pPr algn="ctr"/>
              <a:t>‹#›</a:t>
            </a:fld>
            <a:endParaRPr lang="en-US" sz="1100" b="0" i="1" dirty="0">
              <a:solidFill>
                <a:schemeClr val="tx1">
                  <a:lumMod val="50000"/>
                  <a:lumOff val="50000"/>
                </a:schemeClr>
              </a:solidFill>
              <a:cs typeface="Aharoni" pitchFamily="2" charset="-79"/>
            </a:endParaRPr>
          </a:p>
        </p:txBody>
      </p:sp>
    </p:spTree>
    <p:extLst>
      <p:ext uri="{BB962C8B-B14F-4D97-AF65-F5344CB8AC3E}">
        <p14:creationId xmlns:p14="http://schemas.microsoft.com/office/powerpoint/2010/main" val="4662946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 Two Content">
    <p:spTree>
      <p:nvGrpSpPr>
        <p:cNvPr id="1" name=""/>
        <p:cNvGrpSpPr/>
        <p:nvPr/>
      </p:nvGrpSpPr>
      <p:grpSpPr>
        <a:xfrm>
          <a:off x="0" y="0"/>
          <a:ext cx="0" cy="0"/>
          <a:chOff x="0" y="0"/>
          <a:chExt cx="0" cy="0"/>
        </a:xfrm>
      </p:grpSpPr>
      <p:sp>
        <p:nvSpPr>
          <p:cNvPr id="12" name="Title 1"/>
          <p:cNvSpPr>
            <a:spLocks noGrp="1"/>
          </p:cNvSpPr>
          <p:nvPr>
            <p:ph type="title"/>
          </p:nvPr>
        </p:nvSpPr>
        <p:spPr>
          <a:xfrm>
            <a:off x="460376" y="83344"/>
            <a:ext cx="8226425" cy="533400"/>
          </a:xfrm>
          <a:prstGeom prst="rect">
            <a:avLst/>
          </a:prstGeom>
        </p:spPr>
        <p:txBody>
          <a:bodyPr anchor="b">
            <a:normAutofit/>
          </a:bodyPr>
          <a:lstStyle>
            <a:lvl1pPr algn="l">
              <a:defRPr lang="en-US" sz="1500" b="1" i="0" dirty="0">
                <a:solidFill>
                  <a:schemeClr val="tx1"/>
                </a:solidFill>
                <a:latin typeface="Arial" panose="020B0604020202020204" pitchFamily="34" charset="0"/>
                <a:ea typeface="Segoe UI" panose="020B0502040204020203" pitchFamily="34" charset="0"/>
                <a:cs typeface="Arial" panose="020B0604020202020204" pitchFamily="34" charset="0"/>
              </a:defRPr>
            </a:lvl1pPr>
          </a:lstStyle>
          <a:p>
            <a:pPr lvl="0" algn="l"/>
            <a:r>
              <a:rPr lang="en-US" dirty="0"/>
              <a:t>Click to edit Master title style</a:t>
            </a:r>
          </a:p>
        </p:txBody>
      </p:sp>
      <p:sp>
        <p:nvSpPr>
          <p:cNvPr id="13" name="Text Placeholder 8"/>
          <p:cNvSpPr>
            <a:spLocks noGrp="1"/>
          </p:cNvSpPr>
          <p:nvPr>
            <p:ph type="body" sz="quarter" idx="13" hasCustomPrompt="1"/>
          </p:nvPr>
        </p:nvSpPr>
        <p:spPr>
          <a:xfrm>
            <a:off x="460375" y="616744"/>
            <a:ext cx="8226424" cy="272654"/>
          </a:xfrm>
          <a:prstGeom prst="rect">
            <a:avLst/>
          </a:prstGeom>
        </p:spPr>
        <p:txBody>
          <a:bodyPr/>
          <a:lstStyle>
            <a:lvl1pPr marL="0" indent="0">
              <a:buNone/>
              <a:defRPr sz="1350" b="1" baseline="0">
                <a:solidFill>
                  <a:schemeClr val="accent2">
                    <a:lumMod val="75000"/>
                  </a:schemeClr>
                </a:solidFill>
                <a:latin typeface="Arial" panose="020B0604020202020204" pitchFamily="34" charset="0"/>
                <a:ea typeface="Segoe UI" panose="020B0502040204020203" pitchFamily="34" charset="0"/>
                <a:cs typeface="Arial" panose="020B0604020202020204" pitchFamily="34" charset="0"/>
              </a:defRPr>
            </a:lvl1pPr>
            <a:lvl5pPr>
              <a:defRPr/>
            </a:lvl5pPr>
          </a:lstStyle>
          <a:p>
            <a:pPr lvl="0"/>
            <a:r>
              <a:rPr lang="en-US" dirty="0"/>
              <a:t>Click to edit </a:t>
            </a:r>
            <a:r>
              <a:rPr lang="en-US" dirty="0" err="1"/>
              <a:t>subheadline</a:t>
            </a:r>
            <a:endParaRPr lang="en-US" dirty="0"/>
          </a:p>
        </p:txBody>
      </p:sp>
      <p:sp>
        <p:nvSpPr>
          <p:cNvPr id="17" name="Slide Number Placeholder 3"/>
          <p:cNvSpPr>
            <a:spLocks noGrp="1"/>
          </p:cNvSpPr>
          <p:nvPr>
            <p:ph type="sldNum" sz="quarter" idx="4"/>
          </p:nvPr>
        </p:nvSpPr>
        <p:spPr>
          <a:xfrm>
            <a:off x="3505200" y="4767263"/>
            <a:ext cx="2133600" cy="273844"/>
          </a:xfrm>
          <a:prstGeom prst="rect">
            <a:avLst/>
          </a:prstGeom>
        </p:spPr>
        <p:txBody>
          <a:bodyPr vert="horz" lIns="91440" tIns="45720" rIns="91440" bIns="45720" rtlCol="0" anchor="ctr"/>
          <a:lstStyle>
            <a:lvl1pPr algn="ctr">
              <a:defRPr sz="900">
                <a:solidFill>
                  <a:schemeClr val="tx1"/>
                </a:solidFill>
              </a:defRPr>
            </a:lvl1pPr>
          </a:lstStyle>
          <a:p>
            <a:fld id="{CB43772E-7FC9-49AC-AF68-054AF0412796}" type="slidenum">
              <a:rPr lang="en-US" smtClean="0"/>
              <a:pPr/>
              <a:t>‹#›</a:t>
            </a:fld>
            <a:endParaRPr lang="en-US"/>
          </a:p>
        </p:txBody>
      </p:sp>
      <p:sp>
        <p:nvSpPr>
          <p:cNvPr id="19" name="Text Placeholder 14"/>
          <p:cNvSpPr>
            <a:spLocks noGrp="1"/>
          </p:cNvSpPr>
          <p:nvPr>
            <p:ph type="body" sz="quarter" idx="14"/>
          </p:nvPr>
        </p:nvSpPr>
        <p:spPr>
          <a:xfrm>
            <a:off x="460374" y="4218385"/>
            <a:ext cx="8226426" cy="375046"/>
          </a:xfrm>
          <a:prstGeom prst="rect">
            <a:avLst/>
          </a:prstGeom>
        </p:spPr>
        <p:txBody>
          <a:bodyPr anchor="b"/>
          <a:lstStyle>
            <a:lvl1pPr marL="0" indent="0">
              <a:buNone/>
              <a:defRPr lang="en-US" sz="1350" b="1" i="0" kern="1200" dirty="0">
                <a:solidFill>
                  <a:schemeClr val="tx1"/>
                </a:solidFill>
                <a:latin typeface="Arial" panose="020B0604020202020204" pitchFamily="34" charset="0"/>
                <a:ea typeface="Segoe UI" panose="020B0502040204020203" pitchFamily="34" charset="0"/>
                <a:cs typeface="Arial" panose="020B0604020202020204" pitchFamily="34" charset="0"/>
              </a:defRPr>
            </a:lvl1pPr>
            <a:lvl2pPr marL="342900" indent="0">
              <a:defRPr/>
            </a:lvl2pPr>
            <a:lvl3pPr marL="685800" indent="0">
              <a:defRPr/>
            </a:lvl3pPr>
            <a:lvl4pPr marL="1028700" indent="0">
              <a:defRPr/>
            </a:lvl4pPr>
            <a:lvl5pPr marL="1371600" indent="0">
              <a:defRPr/>
            </a:lvl5pPr>
          </a:lstStyle>
          <a:p>
            <a:pPr lvl="0" algn="l" defTabSz="342900" rtl="0" eaLnBrk="1" latinLnBrk="0" hangingPunct="1">
              <a:spcBef>
                <a:spcPct val="0"/>
              </a:spcBef>
            </a:pPr>
            <a:r>
              <a:rPr lang="en-US" dirty="0"/>
              <a:t>Click to edit Master text styles</a:t>
            </a:r>
          </a:p>
        </p:txBody>
      </p:sp>
      <p:sp>
        <p:nvSpPr>
          <p:cNvPr id="20" name="Content Placeholder 2"/>
          <p:cNvSpPr>
            <a:spLocks noGrp="1"/>
          </p:cNvSpPr>
          <p:nvPr>
            <p:ph idx="1"/>
          </p:nvPr>
        </p:nvSpPr>
        <p:spPr>
          <a:xfrm>
            <a:off x="460375" y="1060848"/>
            <a:ext cx="4070350" cy="3157537"/>
          </a:xfrm>
          <a:prstGeom prst="rect">
            <a:avLst/>
          </a:prstGeom>
        </p:spPr>
        <p:txBody>
          <a:bodyPr/>
          <a:lstStyle>
            <a:lvl1pPr marL="257175" indent="-257175" algn="l" defTabSz="342900" rtl="0" eaLnBrk="1" latinLnBrk="0" hangingPunct="1">
              <a:spcBef>
                <a:spcPts val="0"/>
              </a:spcBef>
              <a:buClr>
                <a:schemeClr val="accent1">
                  <a:lumMod val="75000"/>
                </a:schemeClr>
              </a:buClr>
              <a:buFontTx/>
              <a:buBlip>
                <a:blip r:embed="rId2"/>
              </a:buBlip>
              <a:defRPr lang="en-US" sz="1350" b="0" i="0" kern="1200" dirty="0" smtClean="0">
                <a:solidFill>
                  <a:schemeClr val="accent1"/>
                </a:solidFill>
                <a:latin typeface="Arial" panose="020B0604020202020204" pitchFamily="34" charset="0"/>
                <a:ea typeface="Segoe UI" panose="020B0502040204020203" pitchFamily="34" charset="0"/>
                <a:cs typeface="Arial" panose="020B0604020202020204" pitchFamily="34" charset="0"/>
              </a:defRPr>
            </a:lvl1pPr>
            <a:lvl2pPr>
              <a:buClr>
                <a:schemeClr val="accent1">
                  <a:lumMod val="75000"/>
                </a:schemeClr>
              </a:buClr>
              <a:defRPr lang="en-US" sz="1050"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2pPr>
            <a:lvl3pPr>
              <a:buClr>
                <a:schemeClr val="accent1">
                  <a:lumMod val="75000"/>
                </a:schemeClr>
              </a:buClr>
              <a:defRPr lang="en-US" sz="900"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3pPr>
            <a:lvl4pPr>
              <a:buClr>
                <a:schemeClr val="accent1">
                  <a:lumMod val="75000"/>
                </a:schemeClr>
              </a:buClr>
              <a:defRPr lang="en-US" sz="825"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4pPr>
            <a:lvl5pPr>
              <a:buClr>
                <a:schemeClr val="accent1">
                  <a:lumMod val="75000"/>
                </a:schemeClr>
              </a:buClr>
              <a:defRPr lang="en-US" sz="788"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5pPr>
          </a:lstStyle>
          <a:p>
            <a:pPr lvl="0">
              <a:buSzPct val="100000"/>
              <a:buFontTx/>
              <a:buBlip>
                <a:blip r:embed="rId2"/>
              </a:buBlip>
            </a:pPr>
            <a:r>
              <a:rPr lang="en-US" dirty="0"/>
              <a:t>Click to edit Master text styles</a:t>
            </a:r>
          </a:p>
          <a:p>
            <a:pPr marL="511969" lvl="1" indent="-169069">
              <a:buClr>
                <a:srgbClr val="7D868C"/>
              </a:buClr>
              <a:buSzPct val="100000"/>
              <a:buFont typeface="Arial" panose="020B0604020202020204" pitchFamily="34" charset="0"/>
              <a:buChar char="•"/>
            </a:pPr>
            <a:r>
              <a:rPr lang="en-US" dirty="0"/>
              <a:t>Second level</a:t>
            </a:r>
          </a:p>
          <a:p>
            <a:pPr marL="814388" lvl="2" indent="-128588">
              <a:buClr>
                <a:srgbClr val="C1D42F"/>
              </a:buClr>
              <a:buFont typeface="Arial" panose="020B0604020202020204" pitchFamily="34" charset="0"/>
            </a:pPr>
            <a:r>
              <a:rPr lang="en-US" dirty="0"/>
              <a:t>Third level</a:t>
            </a:r>
          </a:p>
          <a:p>
            <a:pPr marL="1160860" lvl="3" indent="-132160">
              <a:buClr>
                <a:srgbClr val="7D868C"/>
              </a:buClr>
              <a:buFont typeface="Courier New" panose="02070309020205020404" pitchFamily="49" charset="0"/>
              <a:buChar char="o"/>
            </a:pPr>
            <a:r>
              <a:rPr lang="en-US" dirty="0"/>
              <a:t>Fourth level</a:t>
            </a:r>
          </a:p>
          <a:p>
            <a:pPr marL="1500188" lvl="4" indent="-128588">
              <a:buClr>
                <a:srgbClr val="C1D42F"/>
              </a:buClr>
              <a:buFont typeface="Courier New" panose="02070309020205020404" pitchFamily="49" charset="0"/>
              <a:buChar char="o"/>
            </a:pPr>
            <a:r>
              <a:rPr lang="en-US" dirty="0"/>
              <a:t>Fifth level</a:t>
            </a:r>
          </a:p>
        </p:txBody>
      </p:sp>
      <p:sp>
        <p:nvSpPr>
          <p:cNvPr id="21" name="Content Placeholder 2"/>
          <p:cNvSpPr>
            <a:spLocks noGrp="1"/>
          </p:cNvSpPr>
          <p:nvPr>
            <p:ph idx="15"/>
          </p:nvPr>
        </p:nvSpPr>
        <p:spPr>
          <a:xfrm>
            <a:off x="4618039" y="1060848"/>
            <a:ext cx="4068761" cy="3157537"/>
          </a:xfrm>
          <a:prstGeom prst="rect">
            <a:avLst/>
          </a:prstGeom>
        </p:spPr>
        <p:txBody>
          <a:bodyPr/>
          <a:lstStyle>
            <a:lvl1pPr marL="257175" indent="-257175" algn="l" defTabSz="342900" rtl="0" eaLnBrk="1" latinLnBrk="0" hangingPunct="1">
              <a:spcBef>
                <a:spcPts val="0"/>
              </a:spcBef>
              <a:buClr>
                <a:schemeClr val="accent1">
                  <a:lumMod val="75000"/>
                </a:schemeClr>
              </a:buClr>
              <a:buFontTx/>
              <a:buBlip>
                <a:blip r:embed="rId2"/>
              </a:buBlip>
              <a:defRPr lang="en-US" sz="1350" b="0" i="0" kern="1200" dirty="0" smtClean="0">
                <a:solidFill>
                  <a:schemeClr val="accent1"/>
                </a:solidFill>
                <a:latin typeface="Arial" panose="020B0604020202020204" pitchFamily="34" charset="0"/>
                <a:ea typeface="Segoe UI" panose="020B0502040204020203" pitchFamily="34" charset="0"/>
                <a:cs typeface="Arial" panose="020B0604020202020204" pitchFamily="34" charset="0"/>
              </a:defRPr>
            </a:lvl1pPr>
            <a:lvl2pPr>
              <a:buClr>
                <a:schemeClr val="accent1">
                  <a:lumMod val="75000"/>
                </a:schemeClr>
              </a:buClr>
              <a:defRPr lang="en-US" sz="1050"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2pPr>
            <a:lvl3pPr>
              <a:buClr>
                <a:schemeClr val="accent1">
                  <a:lumMod val="75000"/>
                </a:schemeClr>
              </a:buClr>
              <a:defRPr lang="en-US" sz="900"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3pPr>
            <a:lvl4pPr>
              <a:buClr>
                <a:schemeClr val="accent1">
                  <a:lumMod val="75000"/>
                </a:schemeClr>
              </a:buClr>
              <a:defRPr lang="en-US" sz="825"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4pPr>
            <a:lvl5pPr>
              <a:buClr>
                <a:schemeClr val="accent1">
                  <a:lumMod val="75000"/>
                </a:schemeClr>
              </a:buClr>
              <a:defRPr lang="en-US" sz="788"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5pPr>
          </a:lstStyle>
          <a:p>
            <a:pPr lvl="0">
              <a:buSzPct val="100000"/>
              <a:buFontTx/>
              <a:buBlip>
                <a:blip r:embed="rId2"/>
              </a:buBlip>
            </a:pPr>
            <a:r>
              <a:rPr lang="en-US" dirty="0"/>
              <a:t>Click to edit Master text styles</a:t>
            </a:r>
          </a:p>
          <a:p>
            <a:pPr marL="511969" lvl="1" indent="-169069">
              <a:buClr>
                <a:srgbClr val="7D868C"/>
              </a:buClr>
              <a:buSzPct val="100000"/>
              <a:buFont typeface="Arial" panose="020B0604020202020204" pitchFamily="34" charset="0"/>
              <a:buChar char="•"/>
            </a:pPr>
            <a:r>
              <a:rPr lang="en-US" dirty="0"/>
              <a:t>Second level</a:t>
            </a:r>
          </a:p>
          <a:p>
            <a:pPr marL="814388" lvl="2" indent="-128588">
              <a:buClr>
                <a:srgbClr val="C1D42F"/>
              </a:buClr>
              <a:buFont typeface="Arial" panose="020B0604020202020204" pitchFamily="34" charset="0"/>
            </a:pPr>
            <a:r>
              <a:rPr lang="en-US" dirty="0"/>
              <a:t>Third level</a:t>
            </a:r>
          </a:p>
          <a:p>
            <a:pPr marL="1160860" lvl="3" indent="-132160">
              <a:buClr>
                <a:srgbClr val="7D868C"/>
              </a:buClr>
              <a:buFont typeface="Courier New" panose="02070309020205020404" pitchFamily="49" charset="0"/>
              <a:buChar char="o"/>
            </a:pPr>
            <a:r>
              <a:rPr lang="en-US" dirty="0"/>
              <a:t>Fourth level</a:t>
            </a:r>
          </a:p>
          <a:p>
            <a:pPr marL="1500188" lvl="4" indent="-128588">
              <a:buClr>
                <a:srgbClr val="C1D42F"/>
              </a:buClr>
              <a:buFont typeface="Courier New" panose="02070309020205020404" pitchFamily="49" charset="0"/>
              <a:buChar char="o"/>
            </a:pPr>
            <a:r>
              <a:rPr lang="en-US" dirty="0"/>
              <a:t>Fifth level</a:t>
            </a:r>
          </a:p>
        </p:txBody>
      </p:sp>
    </p:spTree>
    <p:extLst>
      <p:ext uri="{BB962C8B-B14F-4D97-AF65-F5344CB8AC3E}">
        <p14:creationId xmlns:p14="http://schemas.microsoft.com/office/powerpoint/2010/main" val="706655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Two Content">
    <p:spTree>
      <p:nvGrpSpPr>
        <p:cNvPr id="1" name=""/>
        <p:cNvGrpSpPr/>
        <p:nvPr/>
      </p:nvGrpSpPr>
      <p:grpSpPr>
        <a:xfrm>
          <a:off x="0" y="0"/>
          <a:ext cx="0" cy="0"/>
          <a:chOff x="0" y="0"/>
          <a:chExt cx="0" cy="0"/>
        </a:xfrm>
      </p:grpSpPr>
      <p:sp>
        <p:nvSpPr>
          <p:cNvPr id="17" name="Slide Number Placeholder 3"/>
          <p:cNvSpPr>
            <a:spLocks noGrp="1"/>
          </p:cNvSpPr>
          <p:nvPr>
            <p:ph type="sldNum" sz="quarter" idx="4"/>
          </p:nvPr>
        </p:nvSpPr>
        <p:spPr>
          <a:xfrm>
            <a:off x="3505200" y="4767263"/>
            <a:ext cx="2133600" cy="273844"/>
          </a:xfrm>
          <a:prstGeom prst="rect">
            <a:avLst/>
          </a:prstGeom>
        </p:spPr>
        <p:txBody>
          <a:bodyPr vert="horz" lIns="91440" tIns="45720" rIns="91440" bIns="45720" rtlCol="0" anchor="ctr"/>
          <a:lstStyle>
            <a:lvl1pPr algn="ctr">
              <a:defRPr sz="900">
                <a:solidFill>
                  <a:schemeClr val="tx1"/>
                </a:solidFill>
              </a:defRPr>
            </a:lvl1pPr>
          </a:lstStyle>
          <a:p>
            <a:fld id="{CB43772E-7FC9-49AC-AF68-054AF0412796}" type="slidenum">
              <a:rPr lang="en-US" smtClean="0"/>
              <a:pPr/>
              <a:t>‹#›</a:t>
            </a:fld>
            <a:endParaRPr lang="en-US"/>
          </a:p>
        </p:txBody>
      </p:sp>
      <p:sp>
        <p:nvSpPr>
          <p:cNvPr id="20" name="Content Placeholder 2"/>
          <p:cNvSpPr>
            <a:spLocks noGrp="1"/>
          </p:cNvSpPr>
          <p:nvPr>
            <p:ph idx="1"/>
          </p:nvPr>
        </p:nvSpPr>
        <p:spPr>
          <a:xfrm>
            <a:off x="459559" y="1093507"/>
            <a:ext cx="4070350" cy="3157537"/>
          </a:xfrm>
          <a:prstGeom prst="rect">
            <a:avLst/>
          </a:prstGeom>
        </p:spPr>
        <p:txBody>
          <a:bodyPr/>
          <a:lstStyle>
            <a:lvl1pPr marL="257175" indent="-257175" algn="l" defTabSz="342900" rtl="0" eaLnBrk="1" latinLnBrk="0" hangingPunct="1">
              <a:spcBef>
                <a:spcPts val="0"/>
              </a:spcBef>
              <a:buClr>
                <a:schemeClr val="accent1">
                  <a:lumMod val="75000"/>
                </a:schemeClr>
              </a:buClr>
              <a:buFontTx/>
              <a:buBlip>
                <a:blip r:embed="rId2"/>
              </a:buBlip>
              <a:defRPr lang="en-US" sz="1350" b="0" i="0" kern="1200" dirty="0" smtClean="0">
                <a:solidFill>
                  <a:schemeClr val="accent1"/>
                </a:solidFill>
                <a:latin typeface="Arial" panose="020B0604020202020204" pitchFamily="34" charset="0"/>
                <a:ea typeface="Segoe UI" panose="020B0502040204020203" pitchFamily="34" charset="0"/>
                <a:cs typeface="Arial" panose="020B0604020202020204" pitchFamily="34" charset="0"/>
              </a:defRPr>
            </a:lvl1pPr>
            <a:lvl2pPr>
              <a:buClr>
                <a:schemeClr val="accent1">
                  <a:lumMod val="75000"/>
                </a:schemeClr>
              </a:buClr>
              <a:defRPr lang="en-US" sz="1050"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2pPr>
            <a:lvl3pPr>
              <a:buClr>
                <a:schemeClr val="accent1">
                  <a:lumMod val="75000"/>
                </a:schemeClr>
              </a:buClr>
              <a:defRPr lang="en-US" sz="900"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3pPr>
            <a:lvl4pPr>
              <a:buClr>
                <a:schemeClr val="accent1">
                  <a:lumMod val="75000"/>
                </a:schemeClr>
              </a:buClr>
              <a:defRPr lang="en-US" sz="825"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4pPr>
            <a:lvl5pPr>
              <a:buClr>
                <a:schemeClr val="accent1">
                  <a:lumMod val="75000"/>
                </a:schemeClr>
              </a:buClr>
              <a:defRPr lang="en-US" sz="788"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5pPr>
          </a:lstStyle>
          <a:p>
            <a:pPr lvl="0">
              <a:buSzPct val="100000"/>
              <a:buFontTx/>
              <a:buBlip>
                <a:blip r:embed="rId2"/>
              </a:buBlip>
            </a:pPr>
            <a:r>
              <a:rPr lang="en-US"/>
              <a:t>Edit Master text styles</a:t>
            </a:r>
          </a:p>
          <a:p>
            <a:pPr lvl="1">
              <a:buSzPct val="100000"/>
              <a:buFontTx/>
              <a:buBlip>
                <a:blip r:embed="rId2"/>
              </a:buBlip>
            </a:pPr>
            <a:r>
              <a:rPr lang="en-US"/>
              <a:t>Second level</a:t>
            </a:r>
          </a:p>
          <a:p>
            <a:pPr lvl="2">
              <a:buSzPct val="100000"/>
              <a:buFontTx/>
              <a:buBlip>
                <a:blip r:embed="rId2"/>
              </a:buBlip>
            </a:pPr>
            <a:r>
              <a:rPr lang="en-US"/>
              <a:t>Third level</a:t>
            </a:r>
          </a:p>
          <a:p>
            <a:pPr lvl="3">
              <a:buSzPct val="100000"/>
              <a:buFontTx/>
              <a:buBlip>
                <a:blip r:embed="rId2"/>
              </a:buBlip>
            </a:pPr>
            <a:r>
              <a:rPr lang="en-US"/>
              <a:t>Fourth level</a:t>
            </a:r>
          </a:p>
          <a:p>
            <a:pPr lvl="4">
              <a:buSzPct val="100000"/>
              <a:buFontTx/>
              <a:buBlip>
                <a:blip r:embed="rId2"/>
              </a:buBlip>
            </a:pPr>
            <a:r>
              <a:rPr lang="en-US"/>
              <a:t>Fifth level</a:t>
            </a:r>
            <a:endParaRPr lang="en-US" dirty="0"/>
          </a:p>
        </p:txBody>
      </p:sp>
      <p:sp>
        <p:nvSpPr>
          <p:cNvPr id="21" name="Content Placeholder 2"/>
          <p:cNvSpPr>
            <a:spLocks noGrp="1"/>
          </p:cNvSpPr>
          <p:nvPr>
            <p:ph idx="15"/>
          </p:nvPr>
        </p:nvSpPr>
        <p:spPr>
          <a:xfrm>
            <a:off x="4618039" y="1093507"/>
            <a:ext cx="4068761" cy="3157537"/>
          </a:xfrm>
          <a:prstGeom prst="rect">
            <a:avLst/>
          </a:prstGeom>
        </p:spPr>
        <p:txBody>
          <a:bodyPr/>
          <a:lstStyle>
            <a:lvl1pPr marL="257175" indent="-257175" algn="l" defTabSz="342900" rtl="0" eaLnBrk="1" latinLnBrk="0" hangingPunct="1">
              <a:spcBef>
                <a:spcPts val="0"/>
              </a:spcBef>
              <a:buClr>
                <a:schemeClr val="accent1">
                  <a:lumMod val="75000"/>
                </a:schemeClr>
              </a:buClr>
              <a:buFontTx/>
              <a:buBlip>
                <a:blip r:embed="rId2"/>
              </a:buBlip>
              <a:defRPr lang="en-US" sz="1350" b="0" i="0" kern="1200" dirty="0" smtClean="0">
                <a:solidFill>
                  <a:schemeClr val="accent1"/>
                </a:solidFill>
                <a:latin typeface="Arial" panose="020B0604020202020204" pitchFamily="34" charset="0"/>
                <a:ea typeface="Segoe UI" panose="020B0502040204020203" pitchFamily="34" charset="0"/>
                <a:cs typeface="Arial" panose="020B0604020202020204" pitchFamily="34" charset="0"/>
              </a:defRPr>
            </a:lvl1pPr>
            <a:lvl2pPr>
              <a:buClr>
                <a:schemeClr val="accent1">
                  <a:lumMod val="75000"/>
                </a:schemeClr>
              </a:buClr>
              <a:defRPr lang="en-US" sz="1050"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2pPr>
            <a:lvl3pPr>
              <a:buClr>
                <a:schemeClr val="accent1">
                  <a:lumMod val="75000"/>
                </a:schemeClr>
              </a:buClr>
              <a:defRPr lang="en-US" sz="900"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3pPr>
            <a:lvl4pPr>
              <a:buClr>
                <a:schemeClr val="accent1">
                  <a:lumMod val="75000"/>
                </a:schemeClr>
              </a:buClr>
              <a:defRPr lang="en-US" sz="825"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4pPr>
            <a:lvl5pPr>
              <a:buClr>
                <a:schemeClr val="accent1">
                  <a:lumMod val="75000"/>
                </a:schemeClr>
              </a:buClr>
              <a:defRPr lang="en-US" sz="788"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5pPr>
          </a:lstStyle>
          <a:p>
            <a:pPr lvl="0">
              <a:buSzPct val="100000"/>
              <a:buFontTx/>
              <a:buBlip>
                <a:blip r:embed="rId2"/>
              </a:buBlip>
            </a:pPr>
            <a:r>
              <a:rPr lang="en-US"/>
              <a:t>Edit Master text styles</a:t>
            </a:r>
          </a:p>
          <a:p>
            <a:pPr lvl="1">
              <a:buSzPct val="100000"/>
              <a:buFontTx/>
              <a:buBlip>
                <a:blip r:embed="rId2"/>
              </a:buBlip>
            </a:pPr>
            <a:r>
              <a:rPr lang="en-US"/>
              <a:t>Second level</a:t>
            </a:r>
          </a:p>
          <a:p>
            <a:pPr lvl="2">
              <a:buSzPct val="100000"/>
              <a:buFontTx/>
              <a:buBlip>
                <a:blip r:embed="rId2"/>
              </a:buBlip>
            </a:pPr>
            <a:r>
              <a:rPr lang="en-US"/>
              <a:t>Third level</a:t>
            </a:r>
          </a:p>
          <a:p>
            <a:pPr lvl="3">
              <a:buSzPct val="100000"/>
              <a:buFontTx/>
              <a:buBlip>
                <a:blip r:embed="rId2"/>
              </a:buBlip>
            </a:pPr>
            <a:r>
              <a:rPr lang="en-US"/>
              <a:t>Fourth level</a:t>
            </a:r>
          </a:p>
          <a:p>
            <a:pPr lvl="4">
              <a:buSzPct val="100000"/>
              <a:buFontTx/>
              <a:buBlip>
                <a:blip r:embed="rId2"/>
              </a:buBlip>
            </a:pPr>
            <a:r>
              <a:rPr lang="en-US"/>
              <a:t>Fifth level</a:t>
            </a:r>
            <a:endParaRPr lang="en-US" dirty="0"/>
          </a:p>
        </p:txBody>
      </p:sp>
      <p:sp>
        <p:nvSpPr>
          <p:cNvPr id="10" name="Text Placeholder 14"/>
          <p:cNvSpPr>
            <a:spLocks noGrp="1"/>
          </p:cNvSpPr>
          <p:nvPr>
            <p:ph type="body" sz="quarter" idx="14"/>
          </p:nvPr>
        </p:nvSpPr>
        <p:spPr>
          <a:xfrm>
            <a:off x="459559" y="4257576"/>
            <a:ext cx="8226426" cy="375046"/>
          </a:xfrm>
          <a:prstGeom prst="rect">
            <a:avLst/>
          </a:prstGeom>
        </p:spPr>
        <p:txBody>
          <a:bodyPr anchor="b"/>
          <a:lstStyle>
            <a:lvl1pPr marL="0" indent="0">
              <a:lnSpc>
                <a:spcPts val="1500"/>
              </a:lnSpc>
              <a:buNone/>
              <a:defRPr lang="en-US" sz="1350" b="1" i="1" kern="1200" dirty="0">
                <a:solidFill>
                  <a:schemeClr val="accent4">
                    <a:lumMod val="75000"/>
                  </a:schemeClr>
                </a:solidFill>
                <a:latin typeface="Arial" panose="020B0604020202020204" pitchFamily="34" charset="0"/>
                <a:ea typeface="Segoe UI" panose="020B0502040204020203" pitchFamily="34" charset="0"/>
                <a:cs typeface="Arial" panose="020B0604020202020204" pitchFamily="34" charset="0"/>
              </a:defRPr>
            </a:lvl1pPr>
            <a:lvl2pPr marL="342900" indent="0">
              <a:defRPr/>
            </a:lvl2pPr>
            <a:lvl3pPr marL="685800" indent="0">
              <a:defRPr/>
            </a:lvl3pPr>
            <a:lvl4pPr marL="1028700" indent="0">
              <a:defRPr/>
            </a:lvl4pPr>
            <a:lvl5pPr marL="1371600" indent="0">
              <a:defRPr/>
            </a:lvl5pPr>
          </a:lstStyle>
          <a:p>
            <a:pPr lvl="0" algn="l" defTabSz="342900" rtl="0" eaLnBrk="1" latinLnBrk="0" hangingPunct="1">
              <a:spcBef>
                <a:spcPct val="0"/>
              </a:spcBef>
            </a:pPr>
            <a:r>
              <a:rPr lang="en-US"/>
              <a:t>Edit Master text styles</a:t>
            </a:r>
          </a:p>
        </p:txBody>
      </p:sp>
      <p:sp>
        <p:nvSpPr>
          <p:cNvPr id="11" name="Text Placeholder 29"/>
          <p:cNvSpPr>
            <a:spLocks noGrp="1"/>
          </p:cNvSpPr>
          <p:nvPr>
            <p:ph type="body" sz="quarter" idx="19" hasCustomPrompt="1"/>
          </p:nvPr>
        </p:nvSpPr>
        <p:spPr>
          <a:xfrm>
            <a:off x="459560" y="82502"/>
            <a:ext cx="7446907" cy="526520"/>
          </a:xfrm>
          <a:prstGeom prst="rect">
            <a:avLst/>
          </a:prstGeom>
        </p:spPr>
        <p:txBody>
          <a:bodyPr anchor="b" anchorCtr="0"/>
          <a:lstStyle>
            <a:lvl1pPr marL="0" indent="0">
              <a:lnSpc>
                <a:spcPct val="100000"/>
              </a:lnSpc>
              <a:spcBef>
                <a:spcPts val="0"/>
              </a:spcBef>
              <a:spcAft>
                <a:spcPts val="0"/>
              </a:spcAft>
              <a:buFontTx/>
              <a:buNone/>
              <a:defRPr sz="1500" b="1" baseline="0">
                <a:solidFill>
                  <a:schemeClr val="accent4">
                    <a:lumMod val="75000"/>
                  </a:schemeClr>
                </a:solidFill>
              </a:defRPr>
            </a:lvl1pPr>
          </a:lstStyle>
          <a:p>
            <a:r>
              <a:rPr lang="en-US" dirty="0"/>
              <a:t>Click to edit Master title Style</a:t>
            </a:r>
          </a:p>
        </p:txBody>
      </p:sp>
      <p:sp>
        <p:nvSpPr>
          <p:cNvPr id="12" name="Text Placeholder 27"/>
          <p:cNvSpPr>
            <a:spLocks noGrp="1"/>
          </p:cNvSpPr>
          <p:nvPr>
            <p:ph type="body" sz="quarter" idx="18" hasCustomPrompt="1"/>
          </p:nvPr>
        </p:nvSpPr>
        <p:spPr>
          <a:xfrm>
            <a:off x="460376" y="620710"/>
            <a:ext cx="7705181" cy="411480"/>
          </a:xfrm>
          <a:prstGeom prst="rect">
            <a:avLst/>
          </a:prstGeom>
        </p:spPr>
        <p:txBody>
          <a:bodyPr anchor="ctr" anchorCtr="0"/>
          <a:lstStyle>
            <a:lvl1pPr marL="0" indent="0">
              <a:lnSpc>
                <a:spcPct val="100000"/>
              </a:lnSpc>
              <a:spcBef>
                <a:spcPts val="0"/>
              </a:spcBef>
              <a:buFontTx/>
              <a:buNone/>
              <a:defRPr sz="1350" b="0" baseline="0">
                <a:solidFill>
                  <a:schemeClr val="bg1"/>
                </a:solidFill>
                <a:latin typeface="Arial" panose="020B0604020202020204" pitchFamily="34" charset="0"/>
                <a:cs typeface="Arial" panose="020B0604020202020204" pitchFamily="34" charset="0"/>
              </a:defRPr>
            </a:lvl1pPr>
          </a:lstStyle>
          <a:p>
            <a:pPr lvl="0"/>
            <a:r>
              <a:rPr lang="en-US" dirty="0"/>
              <a:t>Click here to edit </a:t>
            </a:r>
            <a:r>
              <a:rPr lang="en-US" dirty="0" err="1"/>
              <a:t>subheadline</a:t>
            </a:r>
            <a:endParaRPr lang="en-US" dirty="0"/>
          </a:p>
        </p:txBody>
      </p:sp>
    </p:spTree>
    <p:extLst>
      <p:ext uri="{BB962C8B-B14F-4D97-AF65-F5344CB8AC3E}">
        <p14:creationId xmlns:p14="http://schemas.microsoft.com/office/powerpoint/2010/main" val="5518307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9559" y="1093507"/>
            <a:ext cx="4073526" cy="277415"/>
          </a:xfrm>
          <a:prstGeom prst="rect">
            <a:avLst/>
          </a:prstGeom>
        </p:spPr>
        <p:txBody>
          <a:bodyPr anchor="b"/>
          <a:lstStyle>
            <a:lvl1pPr marL="0" indent="0">
              <a:buNone/>
              <a:defRPr sz="1350" b="1">
                <a:solidFill>
                  <a:schemeClr val="accent4">
                    <a:lumMod val="75000"/>
                  </a:schemeClr>
                </a:solidFill>
                <a:latin typeface="Arial" panose="020B0604020202020204" pitchFamily="34" charset="0"/>
                <a:ea typeface="Segoe UI" panose="020B0502040204020203"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5" name="Text Placeholder 4"/>
          <p:cNvSpPr>
            <a:spLocks noGrp="1"/>
          </p:cNvSpPr>
          <p:nvPr>
            <p:ph type="body" sz="quarter" idx="3"/>
          </p:nvPr>
        </p:nvSpPr>
        <p:spPr>
          <a:xfrm>
            <a:off x="4618038" y="1093507"/>
            <a:ext cx="4068763" cy="277415"/>
          </a:xfrm>
          <a:prstGeom prst="rect">
            <a:avLst/>
          </a:prstGeom>
        </p:spPr>
        <p:txBody>
          <a:bodyPr anchor="b"/>
          <a:lstStyle>
            <a:lvl1pPr marL="0" indent="0">
              <a:buNone/>
              <a:defRPr sz="1350" b="1">
                <a:solidFill>
                  <a:schemeClr val="accent4">
                    <a:lumMod val="75000"/>
                  </a:schemeClr>
                </a:solidFill>
                <a:latin typeface="Arial" panose="020B0604020202020204" pitchFamily="34" charset="0"/>
                <a:ea typeface="Segoe UI" panose="020B0502040204020203"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9" name="Slide Number Placeholder 3"/>
          <p:cNvSpPr>
            <a:spLocks noGrp="1"/>
          </p:cNvSpPr>
          <p:nvPr>
            <p:ph type="sldNum" sz="quarter" idx="4"/>
          </p:nvPr>
        </p:nvSpPr>
        <p:spPr>
          <a:xfrm>
            <a:off x="3505200" y="4767263"/>
            <a:ext cx="2133600" cy="273844"/>
          </a:xfrm>
          <a:prstGeom prst="rect">
            <a:avLst/>
          </a:prstGeom>
        </p:spPr>
        <p:txBody>
          <a:bodyPr vert="horz" lIns="91440" tIns="45720" rIns="91440" bIns="45720" rtlCol="0" anchor="ctr"/>
          <a:lstStyle>
            <a:lvl1pPr algn="ctr">
              <a:defRPr sz="900">
                <a:solidFill>
                  <a:schemeClr val="tx1"/>
                </a:solidFill>
              </a:defRPr>
            </a:lvl1pPr>
          </a:lstStyle>
          <a:p>
            <a:fld id="{CB43772E-7FC9-49AC-AF68-054AF0412796}" type="slidenum">
              <a:rPr lang="en-US" smtClean="0"/>
              <a:pPr/>
              <a:t>‹#›</a:t>
            </a:fld>
            <a:endParaRPr lang="en-US"/>
          </a:p>
        </p:txBody>
      </p:sp>
      <p:sp>
        <p:nvSpPr>
          <p:cNvPr id="21" name="Content Placeholder 2"/>
          <p:cNvSpPr>
            <a:spLocks noGrp="1"/>
          </p:cNvSpPr>
          <p:nvPr>
            <p:ph idx="15"/>
          </p:nvPr>
        </p:nvSpPr>
        <p:spPr>
          <a:xfrm>
            <a:off x="459559" y="1370922"/>
            <a:ext cx="4070350" cy="2880122"/>
          </a:xfrm>
          <a:prstGeom prst="rect">
            <a:avLst/>
          </a:prstGeom>
        </p:spPr>
        <p:txBody>
          <a:bodyPr/>
          <a:lstStyle>
            <a:lvl1pPr marL="257175" indent="-257175" algn="l" defTabSz="342900" rtl="0" eaLnBrk="1" latinLnBrk="0" hangingPunct="1">
              <a:spcBef>
                <a:spcPts val="0"/>
              </a:spcBef>
              <a:buClr>
                <a:schemeClr val="accent1">
                  <a:lumMod val="75000"/>
                </a:schemeClr>
              </a:buClr>
              <a:buFontTx/>
              <a:buBlip>
                <a:blip r:embed="rId2"/>
              </a:buBlip>
              <a:defRPr lang="en-US" sz="1350" b="0" i="0" kern="1200" dirty="0" smtClean="0">
                <a:solidFill>
                  <a:schemeClr val="accent1"/>
                </a:solidFill>
                <a:latin typeface="Arial" panose="020B0604020202020204" pitchFamily="34" charset="0"/>
                <a:ea typeface="Segoe UI" panose="020B0502040204020203" pitchFamily="34" charset="0"/>
                <a:cs typeface="Arial" panose="020B0604020202020204" pitchFamily="34" charset="0"/>
              </a:defRPr>
            </a:lvl1pPr>
            <a:lvl2pPr>
              <a:buClr>
                <a:schemeClr val="accent1">
                  <a:lumMod val="75000"/>
                </a:schemeClr>
              </a:buClr>
              <a:defRPr lang="en-US" sz="1050"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2pPr>
            <a:lvl3pPr>
              <a:buClr>
                <a:schemeClr val="accent1">
                  <a:lumMod val="75000"/>
                </a:schemeClr>
              </a:buClr>
              <a:defRPr lang="en-US" sz="900"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3pPr>
            <a:lvl4pPr>
              <a:buClr>
                <a:schemeClr val="accent1">
                  <a:lumMod val="75000"/>
                </a:schemeClr>
              </a:buClr>
              <a:defRPr lang="en-US" sz="825"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4pPr>
            <a:lvl5pPr>
              <a:buClr>
                <a:schemeClr val="accent1">
                  <a:lumMod val="75000"/>
                </a:schemeClr>
              </a:buClr>
              <a:defRPr lang="en-US" sz="788"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5pPr>
          </a:lstStyle>
          <a:p>
            <a:pPr lvl="0">
              <a:buSzPct val="100000"/>
              <a:buFontTx/>
              <a:buBlip>
                <a:blip r:embed="rId2"/>
              </a:buBlip>
            </a:pPr>
            <a:r>
              <a:rPr lang="en-US"/>
              <a:t>Edit Master text styles</a:t>
            </a:r>
          </a:p>
          <a:p>
            <a:pPr lvl="1">
              <a:buSzPct val="100000"/>
              <a:buFontTx/>
              <a:buBlip>
                <a:blip r:embed="rId2"/>
              </a:buBlip>
            </a:pPr>
            <a:r>
              <a:rPr lang="en-US"/>
              <a:t>Second level</a:t>
            </a:r>
          </a:p>
          <a:p>
            <a:pPr lvl="2">
              <a:buSzPct val="100000"/>
              <a:buFontTx/>
              <a:buBlip>
                <a:blip r:embed="rId2"/>
              </a:buBlip>
            </a:pPr>
            <a:r>
              <a:rPr lang="en-US"/>
              <a:t>Third level</a:t>
            </a:r>
          </a:p>
          <a:p>
            <a:pPr lvl="3">
              <a:buSzPct val="100000"/>
              <a:buFontTx/>
              <a:buBlip>
                <a:blip r:embed="rId2"/>
              </a:buBlip>
            </a:pPr>
            <a:r>
              <a:rPr lang="en-US"/>
              <a:t>Fourth level</a:t>
            </a:r>
          </a:p>
          <a:p>
            <a:pPr lvl="4">
              <a:buSzPct val="100000"/>
              <a:buFontTx/>
              <a:buBlip>
                <a:blip r:embed="rId2"/>
              </a:buBlip>
            </a:pPr>
            <a:r>
              <a:rPr lang="en-US"/>
              <a:t>Fifth level</a:t>
            </a:r>
            <a:endParaRPr lang="en-US" dirty="0"/>
          </a:p>
        </p:txBody>
      </p:sp>
      <p:sp>
        <p:nvSpPr>
          <p:cNvPr id="22" name="Content Placeholder 2"/>
          <p:cNvSpPr>
            <a:spLocks noGrp="1"/>
          </p:cNvSpPr>
          <p:nvPr>
            <p:ph idx="16"/>
          </p:nvPr>
        </p:nvSpPr>
        <p:spPr>
          <a:xfrm>
            <a:off x="4618039" y="1370922"/>
            <a:ext cx="4068761" cy="2880122"/>
          </a:xfrm>
          <a:prstGeom prst="rect">
            <a:avLst/>
          </a:prstGeom>
        </p:spPr>
        <p:txBody>
          <a:bodyPr/>
          <a:lstStyle>
            <a:lvl1pPr marL="257175" indent="-257175" algn="l" defTabSz="342900" rtl="0" eaLnBrk="1" latinLnBrk="0" hangingPunct="1">
              <a:spcBef>
                <a:spcPts val="0"/>
              </a:spcBef>
              <a:buClr>
                <a:schemeClr val="accent1">
                  <a:lumMod val="75000"/>
                </a:schemeClr>
              </a:buClr>
              <a:buFontTx/>
              <a:buBlip>
                <a:blip r:embed="rId2"/>
              </a:buBlip>
              <a:defRPr lang="en-US" sz="1350" b="0" i="0" kern="1200" dirty="0" smtClean="0">
                <a:solidFill>
                  <a:schemeClr val="accent1"/>
                </a:solidFill>
                <a:latin typeface="Arial" panose="020B0604020202020204" pitchFamily="34" charset="0"/>
                <a:ea typeface="Segoe UI" panose="020B0502040204020203" pitchFamily="34" charset="0"/>
                <a:cs typeface="Arial" panose="020B0604020202020204" pitchFamily="34" charset="0"/>
              </a:defRPr>
            </a:lvl1pPr>
            <a:lvl2pPr>
              <a:buClr>
                <a:schemeClr val="accent1">
                  <a:lumMod val="75000"/>
                </a:schemeClr>
              </a:buClr>
              <a:defRPr lang="en-US" sz="1050"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2pPr>
            <a:lvl3pPr>
              <a:buClr>
                <a:schemeClr val="accent1">
                  <a:lumMod val="75000"/>
                </a:schemeClr>
              </a:buClr>
              <a:defRPr lang="en-US" sz="900"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3pPr>
            <a:lvl4pPr>
              <a:buClr>
                <a:schemeClr val="accent1">
                  <a:lumMod val="75000"/>
                </a:schemeClr>
              </a:buClr>
              <a:defRPr lang="en-US" sz="825"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4pPr>
            <a:lvl5pPr>
              <a:buClr>
                <a:schemeClr val="accent1">
                  <a:lumMod val="75000"/>
                </a:schemeClr>
              </a:buClr>
              <a:defRPr lang="en-US" sz="788" b="0" i="0" dirty="0" smtClean="0">
                <a:solidFill>
                  <a:schemeClr val="tx1"/>
                </a:solidFill>
                <a:latin typeface="Arial" panose="020B0604020202020204" pitchFamily="34" charset="0"/>
                <a:ea typeface="Segoe UI" panose="020B0502040204020203" pitchFamily="34" charset="0"/>
                <a:cs typeface="Arial" panose="020B0604020202020204" pitchFamily="34" charset="0"/>
              </a:defRPr>
            </a:lvl5pPr>
          </a:lstStyle>
          <a:p>
            <a:pPr lvl="0">
              <a:buSzPct val="100000"/>
              <a:buFontTx/>
              <a:buBlip>
                <a:blip r:embed="rId2"/>
              </a:buBlip>
            </a:pPr>
            <a:r>
              <a:rPr lang="en-US"/>
              <a:t>Edit Master text styles</a:t>
            </a:r>
          </a:p>
          <a:p>
            <a:pPr lvl="1">
              <a:buSzPct val="100000"/>
              <a:buFontTx/>
              <a:buBlip>
                <a:blip r:embed="rId2"/>
              </a:buBlip>
            </a:pPr>
            <a:r>
              <a:rPr lang="en-US"/>
              <a:t>Second level</a:t>
            </a:r>
          </a:p>
          <a:p>
            <a:pPr lvl="2">
              <a:buSzPct val="100000"/>
              <a:buFontTx/>
              <a:buBlip>
                <a:blip r:embed="rId2"/>
              </a:buBlip>
            </a:pPr>
            <a:r>
              <a:rPr lang="en-US"/>
              <a:t>Third level</a:t>
            </a:r>
          </a:p>
          <a:p>
            <a:pPr lvl="3">
              <a:buSzPct val="100000"/>
              <a:buFontTx/>
              <a:buBlip>
                <a:blip r:embed="rId2"/>
              </a:buBlip>
            </a:pPr>
            <a:r>
              <a:rPr lang="en-US"/>
              <a:t>Fourth level</a:t>
            </a:r>
          </a:p>
          <a:p>
            <a:pPr lvl="4">
              <a:buSzPct val="100000"/>
              <a:buFontTx/>
              <a:buBlip>
                <a:blip r:embed="rId2"/>
              </a:buBlip>
            </a:pPr>
            <a:r>
              <a:rPr lang="en-US"/>
              <a:t>Fifth level</a:t>
            </a:r>
            <a:endParaRPr lang="en-US" dirty="0"/>
          </a:p>
        </p:txBody>
      </p:sp>
      <p:sp>
        <p:nvSpPr>
          <p:cNvPr id="12" name="Text Placeholder 14"/>
          <p:cNvSpPr>
            <a:spLocks noGrp="1"/>
          </p:cNvSpPr>
          <p:nvPr>
            <p:ph type="body" sz="quarter" idx="14"/>
          </p:nvPr>
        </p:nvSpPr>
        <p:spPr>
          <a:xfrm>
            <a:off x="459559" y="4257576"/>
            <a:ext cx="8226426" cy="375046"/>
          </a:xfrm>
          <a:prstGeom prst="rect">
            <a:avLst/>
          </a:prstGeom>
        </p:spPr>
        <p:txBody>
          <a:bodyPr anchor="b"/>
          <a:lstStyle>
            <a:lvl1pPr marL="0" indent="0">
              <a:lnSpc>
                <a:spcPts val="1500"/>
              </a:lnSpc>
              <a:buNone/>
              <a:defRPr lang="en-US" sz="1350" b="1" i="1" kern="1200" dirty="0">
                <a:solidFill>
                  <a:schemeClr val="accent4">
                    <a:lumMod val="75000"/>
                  </a:schemeClr>
                </a:solidFill>
                <a:latin typeface="Arial" panose="020B0604020202020204" pitchFamily="34" charset="0"/>
                <a:ea typeface="Segoe UI" panose="020B0502040204020203" pitchFamily="34" charset="0"/>
                <a:cs typeface="Arial" panose="020B0604020202020204" pitchFamily="34" charset="0"/>
              </a:defRPr>
            </a:lvl1pPr>
            <a:lvl2pPr marL="342900" indent="0">
              <a:defRPr/>
            </a:lvl2pPr>
            <a:lvl3pPr marL="685800" indent="0">
              <a:defRPr/>
            </a:lvl3pPr>
            <a:lvl4pPr marL="1028700" indent="0">
              <a:defRPr/>
            </a:lvl4pPr>
            <a:lvl5pPr marL="1371600" indent="0">
              <a:defRPr/>
            </a:lvl5pPr>
          </a:lstStyle>
          <a:p>
            <a:pPr lvl="0" algn="l" defTabSz="342900" rtl="0" eaLnBrk="1" latinLnBrk="0" hangingPunct="1">
              <a:spcBef>
                <a:spcPct val="0"/>
              </a:spcBef>
            </a:pPr>
            <a:r>
              <a:rPr lang="en-US"/>
              <a:t>Edit Master text styles</a:t>
            </a:r>
          </a:p>
        </p:txBody>
      </p:sp>
      <p:sp>
        <p:nvSpPr>
          <p:cNvPr id="13" name="Text Placeholder 29"/>
          <p:cNvSpPr>
            <a:spLocks noGrp="1"/>
          </p:cNvSpPr>
          <p:nvPr>
            <p:ph type="body" sz="quarter" idx="19" hasCustomPrompt="1"/>
          </p:nvPr>
        </p:nvSpPr>
        <p:spPr>
          <a:xfrm>
            <a:off x="459560" y="82502"/>
            <a:ext cx="7446907" cy="526520"/>
          </a:xfrm>
          <a:prstGeom prst="rect">
            <a:avLst/>
          </a:prstGeom>
        </p:spPr>
        <p:txBody>
          <a:bodyPr anchor="b" anchorCtr="0"/>
          <a:lstStyle>
            <a:lvl1pPr marL="0" indent="0">
              <a:lnSpc>
                <a:spcPct val="100000"/>
              </a:lnSpc>
              <a:spcBef>
                <a:spcPts val="0"/>
              </a:spcBef>
              <a:spcAft>
                <a:spcPts val="0"/>
              </a:spcAft>
              <a:buFontTx/>
              <a:buNone/>
              <a:defRPr sz="1500" b="1" baseline="0">
                <a:solidFill>
                  <a:schemeClr val="accent4">
                    <a:lumMod val="75000"/>
                  </a:schemeClr>
                </a:solidFill>
              </a:defRPr>
            </a:lvl1pPr>
          </a:lstStyle>
          <a:p>
            <a:r>
              <a:rPr lang="en-US" dirty="0"/>
              <a:t>Click to edit Master title Style</a:t>
            </a:r>
          </a:p>
        </p:txBody>
      </p:sp>
      <p:sp>
        <p:nvSpPr>
          <p:cNvPr id="14" name="Text Placeholder 27"/>
          <p:cNvSpPr>
            <a:spLocks noGrp="1"/>
          </p:cNvSpPr>
          <p:nvPr>
            <p:ph type="body" sz="quarter" idx="18" hasCustomPrompt="1"/>
          </p:nvPr>
        </p:nvSpPr>
        <p:spPr>
          <a:xfrm>
            <a:off x="460376" y="620710"/>
            <a:ext cx="7705181" cy="411480"/>
          </a:xfrm>
          <a:prstGeom prst="rect">
            <a:avLst/>
          </a:prstGeom>
        </p:spPr>
        <p:txBody>
          <a:bodyPr anchor="ctr" anchorCtr="0"/>
          <a:lstStyle>
            <a:lvl1pPr marL="0" indent="0">
              <a:lnSpc>
                <a:spcPct val="100000"/>
              </a:lnSpc>
              <a:spcBef>
                <a:spcPts val="0"/>
              </a:spcBef>
              <a:buFontTx/>
              <a:buNone/>
              <a:defRPr sz="1350" b="0" baseline="0">
                <a:solidFill>
                  <a:schemeClr val="bg1"/>
                </a:solidFill>
                <a:latin typeface="Arial" panose="020B0604020202020204" pitchFamily="34" charset="0"/>
                <a:cs typeface="Arial" panose="020B0604020202020204" pitchFamily="34" charset="0"/>
              </a:defRPr>
            </a:lvl1pPr>
          </a:lstStyle>
          <a:p>
            <a:pPr lvl="0"/>
            <a:r>
              <a:rPr lang="en-US" dirty="0"/>
              <a:t>Click here to edit </a:t>
            </a:r>
            <a:r>
              <a:rPr lang="en-US" dirty="0" err="1"/>
              <a:t>subheadline</a:t>
            </a:r>
            <a:endParaRPr lang="en-US" dirty="0"/>
          </a:p>
        </p:txBody>
      </p:sp>
    </p:spTree>
    <p:extLst>
      <p:ext uri="{BB962C8B-B14F-4D97-AF65-F5344CB8AC3E}">
        <p14:creationId xmlns:p14="http://schemas.microsoft.com/office/powerpoint/2010/main" val="347285603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search + Outputs">
    <p:spTree>
      <p:nvGrpSpPr>
        <p:cNvPr id="1" name=""/>
        <p:cNvGrpSpPr/>
        <p:nvPr/>
      </p:nvGrpSpPr>
      <p:grpSpPr>
        <a:xfrm>
          <a:off x="0" y="0"/>
          <a:ext cx="0" cy="0"/>
          <a:chOff x="0" y="0"/>
          <a:chExt cx="0" cy="0"/>
        </a:xfrm>
      </p:grpSpPr>
      <p:sp>
        <p:nvSpPr>
          <p:cNvPr id="18" name="Slide Number Placeholder 3"/>
          <p:cNvSpPr>
            <a:spLocks noGrp="1"/>
          </p:cNvSpPr>
          <p:nvPr>
            <p:ph type="sldNum" sz="quarter" idx="4"/>
          </p:nvPr>
        </p:nvSpPr>
        <p:spPr>
          <a:xfrm>
            <a:off x="3505200" y="4767263"/>
            <a:ext cx="2133600" cy="273844"/>
          </a:xfrm>
          <a:prstGeom prst="rect">
            <a:avLst/>
          </a:prstGeom>
        </p:spPr>
        <p:txBody>
          <a:bodyPr vert="horz" lIns="91440" tIns="45720" rIns="91440" bIns="45720" rtlCol="0" anchor="ctr"/>
          <a:lstStyle>
            <a:lvl1pPr algn="ctr">
              <a:defRPr sz="900">
                <a:solidFill>
                  <a:schemeClr val="tx1"/>
                </a:solidFill>
              </a:defRPr>
            </a:lvl1pPr>
          </a:lstStyle>
          <a:p>
            <a:fld id="{CB43772E-7FC9-49AC-AF68-054AF0412796}" type="slidenum">
              <a:rPr lang="en-US" smtClean="0"/>
              <a:pPr/>
              <a:t>‹#›</a:t>
            </a:fld>
            <a:endParaRPr lang="en-US"/>
          </a:p>
        </p:txBody>
      </p:sp>
      <p:sp>
        <p:nvSpPr>
          <p:cNvPr id="13" name="Text Placeholder 14"/>
          <p:cNvSpPr>
            <a:spLocks noGrp="1"/>
          </p:cNvSpPr>
          <p:nvPr>
            <p:ph type="body" sz="quarter" idx="14"/>
          </p:nvPr>
        </p:nvSpPr>
        <p:spPr>
          <a:xfrm>
            <a:off x="459559" y="4257576"/>
            <a:ext cx="8226426" cy="375046"/>
          </a:xfrm>
          <a:prstGeom prst="rect">
            <a:avLst/>
          </a:prstGeom>
        </p:spPr>
        <p:txBody>
          <a:bodyPr anchor="b"/>
          <a:lstStyle>
            <a:lvl1pPr marL="0" indent="0">
              <a:lnSpc>
                <a:spcPts val="1500"/>
              </a:lnSpc>
              <a:buNone/>
              <a:defRPr lang="en-US" sz="1350" b="1" i="1" kern="1200" dirty="0">
                <a:solidFill>
                  <a:schemeClr val="accent4">
                    <a:lumMod val="75000"/>
                  </a:schemeClr>
                </a:solidFill>
                <a:latin typeface="Arial" panose="020B0604020202020204" pitchFamily="34" charset="0"/>
                <a:ea typeface="Segoe UI" panose="020B0502040204020203" pitchFamily="34" charset="0"/>
                <a:cs typeface="Arial" panose="020B0604020202020204" pitchFamily="34" charset="0"/>
              </a:defRPr>
            </a:lvl1pPr>
            <a:lvl2pPr marL="342900" indent="0">
              <a:defRPr/>
            </a:lvl2pPr>
            <a:lvl3pPr marL="685800" indent="0">
              <a:defRPr/>
            </a:lvl3pPr>
            <a:lvl4pPr marL="1028700" indent="0">
              <a:defRPr/>
            </a:lvl4pPr>
            <a:lvl5pPr marL="1371600" indent="0">
              <a:defRPr/>
            </a:lvl5pPr>
          </a:lstStyle>
          <a:p>
            <a:pPr lvl="0" algn="l" defTabSz="342900" rtl="0" eaLnBrk="1" latinLnBrk="0" hangingPunct="1">
              <a:spcBef>
                <a:spcPct val="0"/>
              </a:spcBef>
            </a:pPr>
            <a:r>
              <a:rPr lang="en-US"/>
              <a:t>Edit Master text styles</a:t>
            </a:r>
          </a:p>
        </p:txBody>
      </p:sp>
      <p:sp>
        <p:nvSpPr>
          <p:cNvPr id="16" name="Text Placeholder 29"/>
          <p:cNvSpPr>
            <a:spLocks noGrp="1"/>
          </p:cNvSpPr>
          <p:nvPr>
            <p:ph type="body" sz="quarter" idx="19" hasCustomPrompt="1"/>
          </p:nvPr>
        </p:nvSpPr>
        <p:spPr>
          <a:xfrm>
            <a:off x="459560" y="82502"/>
            <a:ext cx="7446907" cy="526520"/>
          </a:xfrm>
          <a:prstGeom prst="rect">
            <a:avLst/>
          </a:prstGeom>
        </p:spPr>
        <p:txBody>
          <a:bodyPr anchor="b" anchorCtr="0"/>
          <a:lstStyle>
            <a:lvl1pPr marL="0" indent="0">
              <a:lnSpc>
                <a:spcPct val="100000"/>
              </a:lnSpc>
              <a:spcBef>
                <a:spcPts val="0"/>
              </a:spcBef>
              <a:spcAft>
                <a:spcPts val="0"/>
              </a:spcAft>
              <a:buFontTx/>
              <a:buNone/>
              <a:defRPr sz="1500" b="1" baseline="0">
                <a:solidFill>
                  <a:schemeClr val="accent4">
                    <a:lumMod val="75000"/>
                  </a:schemeClr>
                </a:solidFill>
              </a:defRPr>
            </a:lvl1pPr>
          </a:lstStyle>
          <a:p>
            <a:r>
              <a:rPr lang="en-US" dirty="0"/>
              <a:t>Click to edit Master title Style</a:t>
            </a:r>
          </a:p>
        </p:txBody>
      </p:sp>
      <p:sp>
        <p:nvSpPr>
          <p:cNvPr id="17" name="Text Placeholder 27"/>
          <p:cNvSpPr>
            <a:spLocks noGrp="1"/>
          </p:cNvSpPr>
          <p:nvPr>
            <p:ph type="body" sz="quarter" idx="18" hasCustomPrompt="1"/>
          </p:nvPr>
        </p:nvSpPr>
        <p:spPr>
          <a:xfrm>
            <a:off x="460376" y="620710"/>
            <a:ext cx="7705181" cy="411480"/>
          </a:xfrm>
          <a:prstGeom prst="rect">
            <a:avLst/>
          </a:prstGeom>
        </p:spPr>
        <p:txBody>
          <a:bodyPr anchor="ctr" anchorCtr="0"/>
          <a:lstStyle>
            <a:lvl1pPr marL="0" indent="0">
              <a:lnSpc>
                <a:spcPct val="100000"/>
              </a:lnSpc>
              <a:spcBef>
                <a:spcPts val="0"/>
              </a:spcBef>
              <a:buFontTx/>
              <a:buNone/>
              <a:defRPr sz="1350" b="0" baseline="0">
                <a:solidFill>
                  <a:schemeClr val="bg1"/>
                </a:solidFill>
                <a:latin typeface="Arial" panose="020B0604020202020204" pitchFamily="34" charset="0"/>
                <a:cs typeface="Arial" panose="020B0604020202020204" pitchFamily="34" charset="0"/>
              </a:defRPr>
            </a:lvl1pPr>
          </a:lstStyle>
          <a:p>
            <a:pPr lvl="0"/>
            <a:r>
              <a:rPr lang="en-US" dirty="0"/>
              <a:t>Click here to edit </a:t>
            </a:r>
            <a:r>
              <a:rPr lang="en-US" dirty="0" err="1"/>
              <a:t>subheadline</a:t>
            </a:r>
            <a:endParaRPr lang="en-US" dirty="0"/>
          </a:p>
        </p:txBody>
      </p:sp>
    </p:spTree>
    <p:extLst>
      <p:ext uri="{BB962C8B-B14F-4D97-AF65-F5344CB8AC3E}">
        <p14:creationId xmlns:p14="http://schemas.microsoft.com/office/powerpoint/2010/main" val="304472812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meline &amp; Budget">
    <p:spTree>
      <p:nvGrpSpPr>
        <p:cNvPr id="1" name=""/>
        <p:cNvGrpSpPr/>
        <p:nvPr/>
      </p:nvGrpSpPr>
      <p:grpSpPr>
        <a:xfrm>
          <a:off x="0" y="0"/>
          <a:ext cx="0" cy="0"/>
          <a:chOff x="0" y="0"/>
          <a:chExt cx="0" cy="0"/>
        </a:xfrm>
      </p:grpSpPr>
      <p:sp>
        <p:nvSpPr>
          <p:cNvPr id="14" name="Slide Number Placeholder 3"/>
          <p:cNvSpPr>
            <a:spLocks noGrp="1"/>
          </p:cNvSpPr>
          <p:nvPr>
            <p:ph type="sldNum" sz="quarter" idx="4"/>
          </p:nvPr>
        </p:nvSpPr>
        <p:spPr>
          <a:xfrm>
            <a:off x="3505200" y="4767263"/>
            <a:ext cx="2133600" cy="273844"/>
          </a:xfrm>
          <a:prstGeom prst="rect">
            <a:avLst/>
          </a:prstGeom>
        </p:spPr>
        <p:txBody>
          <a:bodyPr vert="horz" lIns="91440" tIns="45720" rIns="91440" bIns="45720" rtlCol="0" anchor="ctr"/>
          <a:lstStyle>
            <a:lvl1pPr algn="ctr">
              <a:defRPr sz="900">
                <a:solidFill>
                  <a:schemeClr val="tx1"/>
                </a:solidFill>
              </a:defRPr>
            </a:lvl1pPr>
          </a:lstStyle>
          <a:p>
            <a:fld id="{CB43772E-7FC9-49AC-AF68-054AF0412796}" type="slidenum">
              <a:rPr lang="en-US" smtClean="0"/>
              <a:pPr/>
              <a:t>‹#›</a:t>
            </a:fld>
            <a:endParaRPr lang="en-US"/>
          </a:p>
        </p:txBody>
      </p:sp>
      <p:sp>
        <p:nvSpPr>
          <p:cNvPr id="20" name="Text Placeholder 14"/>
          <p:cNvSpPr>
            <a:spLocks noGrp="1"/>
          </p:cNvSpPr>
          <p:nvPr>
            <p:ph type="body" sz="quarter" idx="14"/>
          </p:nvPr>
        </p:nvSpPr>
        <p:spPr>
          <a:xfrm>
            <a:off x="459559" y="4257576"/>
            <a:ext cx="8226426" cy="375046"/>
          </a:xfrm>
          <a:prstGeom prst="rect">
            <a:avLst/>
          </a:prstGeom>
        </p:spPr>
        <p:txBody>
          <a:bodyPr anchor="b"/>
          <a:lstStyle>
            <a:lvl1pPr marL="0" indent="0">
              <a:lnSpc>
                <a:spcPts val="1500"/>
              </a:lnSpc>
              <a:buNone/>
              <a:defRPr lang="en-US" sz="1350" b="1" i="1" kern="1200" dirty="0">
                <a:solidFill>
                  <a:schemeClr val="accent4">
                    <a:lumMod val="75000"/>
                  </a:schemeClr>
                </a:solidFill>
                <a:latin typeface="Arial" panose="020B0604020202020204" pitchFamily="34" charset="0"/>
                <a:ea typeface="Segoe UI" panose="020B0502040204020203" pitchFamily="34" charset="0"/>
                <a:cs typeface="Arial" panose="020B0604020202020204" pitchFamily="34" charset="0"/>
              </a:defRPr>
            </a:lvl1pPr>
            <a:lvl2pPr marL="342900" indent="0">
              <a:defRPr/>
            </a:lvl2pPr>
            <a:lvl3pPr marL="685800" indent="0">
              <a:defRPr/>
            </a:lvl3pPr>
            <a:lvl4pPr marL="1028700" indent="0">
              <a:defRPr/>
            </a:lvl4pPr>
            <a:lvl5pPr marL="1371600" indent="0">
              <a:defRPr/>
            </a:lvl5pPr>
          </a:lstStyle>
          <a:p>
            <a:pPr lvl="0" algn="l" defTabSz="342900" rtl="0" eaLnBrk="1" latinLnBrk="0" hangingPunct="1">
              <a:spcBef>
                <a:spcPct val="0"/>
              </a:spcBef>
            </a:pPr>
            <a:r>
              <a:rPr lang="en-US"/>
              <a:t>Edit Master text styles</a:t>
            </a:r>
          </a:p>
        </p:txBody>
      </p:sp>
      <p:sp>
        <p:nvSpPr>
          <p:cNvPr id="21" name="Content Placeholder 2"/>
          <p:cNvSpPr>
            <a:spLocks noGrp="1"/>
          </p:cNvSpPr>
          <p:nvPr>
            <p:ph idx="1"/>
          </p:nvPr>
        </p:nvSpPr>
        <p:spPr>
          <a:xfrm>
            <a:off x="459559" y="1093507"/>
            <a:ext cx="8226424" cy="3157537"/>
          </a:xfrm>
          <a:prstGeom prst="rect">
            <a:avLst/>
          </a:prstGeom>
        </p:spPr>
        <p:txBody>
          <a:bodyPr/>
          <a:lstStyle>
            <a:lvl1pPr marL="257175" indent="-257175" algn="l" defTabSz="342900" rtl="0" eaLnBrk="1" latinLnBrk="0" hangingPunct="1">
              <a:spcBef>
                <a:spcPts val="0"/>
              </a:spcBef>
              <a:buClr>
                <a:schemeClr val="accent1">
                  <a:lumMod val="75000"/>
                </a:schemeClr>
              </a:buClr>
              <a:buFontTx/>
              <a:buBlip>
                <a:blip r:embed="rId2"/>
              </a:buBlip>
              <a:defRPr lang="en-US" sz="1350" b="0" i="0" kern="1200" dirty="0" smtClean="0">
                <a:solidFill>
                  <a:schemeClr val="tx1">
                    <a:lumMod val="75000"/>
                  </a:schemeClr>
                </a:solidFill>
                <a:latin typeface="Arial" panose="020B0604020202020204" pitchFamily="34" charset="0"/>
                <a:ea typeface="Segoe UI" panose="020B0502040204020203" pitchFamily="34" charset="0"/>
                <a:cs typeface="Arial" panose="020B0604020202020204" pitchFamily="34" charset="0"/>
              </a:defRPr>
            </a:lvl1pPr>
            <a:lvl2pPr marL="342900" indent="0">
              <a:buClr>
                <a:srgbClr val="7C868D"/>
              </a:buClr>
              <a:buNone/>
              <a:defRPr lang="en-US" sz="1050" b="0" i="0" dirty="0" smtClean="0">
                <a:solidFill>
                  <a:schemeClr val="tx1">
                    <a:lumMod val="75000"/>
                  </a:schemeClr>
                </a:solidFill>
                <a:latin typeface="Arial" panose="020B0604020202020204" pitchFamily="34" charset="0"/>
                <a:ea typeface="Segoe UI" panose="020B0502040204020203" pitchFamily="34" charset="0"/>
                <a:cs typeface="Arial" panose="020B0604020202020204" pitchFamily="34" charset="0"/>
              </a:defRPr>
            </a:lvl2pPr>
            <a:lvl3pPr>
              <a:buClr>
                <a:schemeClr val="accent1">
                  <a:lumMod val="75000"/>
                </a:schemeClr>
              </a:buClr>
              <a:defRPr lang="en-US" sz="900" b="0" i="0" dirty="0" smtClean="0">
                <a:solidFill>
                  <a:schemeClr val="tx1">
                    <a:lumMod val="75000"/>
                  </a:schemeClr>
                </a:solidFill>
                <a:latin typeface="Arial" panose="020B0604020202020204" pitchFamily="34" charset="0"/>
                <a:ea typeface="Segoe UI" panose="020B0502040204020203" pitchFamily="34" charset="0"/>
                <a:cs typeface="Arial" panose="020B0604020202020204" pitchFamily="34" charset="0"/>
              </a:defRPr>
            </a:lvl3pPr>
            <a:lvl4pPr>
              <a:buClr>
                <a:srgbClr val="7C868D"/>
              </a:buClr>
              <a:defRPr lang="en-US" sz="825" b="0" i="0" dirty="0" smtClean="0">
                <a:solidFill>
                  <a:schemeClr val="tx1">
                    <a:lumMod val="75000"/>
                  </a:schemeClr>
                </a:solidFill>
                <a:latin typeface="Arial" panose="020B0604020202020204" pitchFamily="34" charset="0"/>
                <a:ea typeface="Segoe UI" panose="020B0502040204020203" pitchFamily="34" charset="0"/>
                <a:cs typeface="Arial" panose="020B0604020202020204" pitchFamily="34" charset="0"/>
              </a:defRPr>
            </a:lvl4pPr>
            <a:lvl5pPr>
              <a:buClr>
                <a:schemeClr val="accent1">
                  <a:lumMod val="75000"/>
                </a:schemeClr>
              </a:buClr>
              <a:defRPr lang="en-US" sz="788" b="0" i="0" dirty="0" smtClean="0">
                <a:solidFill>
                  <a:schemeClr val="tx1">
                    <a:lumMod val="75000"/>
                  </a:schemeClr>
                </a:solidFill>
                <a:latin typeface="Arial" panose="020B0604020202020204" pitchFamily="34" charset="0"/>
                <a:ea typeface="Segoe UI" panose="020B0502040204020203" pitchFamily="34" charset="0"/>
                <a:cs typeface="Arial" panose="020B0604020202020204" pitchFamily="34" charset="0"/>
              </a:defRPr>
            </a:lvl5pPr>
          </a:lstStyle>
          <a:p>
            <a:pPr lvl="0">
              <a:buSzPct val="100000"/>
              <a:buFontTx/>
              <a:buBlip>
                <a:blip r:embed="rId2"/>
              </a:buBlip>
            </a:pPr>
            <a:r>
              <a:rPr lang="en-US"/>
              <a:t>Edit Master text styles</a:t>
            </a:r>
          </a:p>
          <a:p>
            <a:pPr lvl="1">
              <a:buSzPct val="100000"/>
              <a:buFontTx/>
              <a:buBlip>
                <a:blip r:embed="rId2"/>
              </a:buBlip>
            </a:pPr>
            <a:r>
              <a:rPr lang="en-US"/>
              <a:t>Second level</a:t>
            </a:r>
          </a:p>
          <a:p>
            <a:pPr lvl="2">
              <a:buSzPct val="100000"/>
              <a:buFontTx/>
              <a:buBlip>
                <a:blip r:embed="rId2"/>
              </a:buBlip>
            </a:pPr>
            <a:r>
              <a:rPr lang="en-US"/>
              <a:t>Third level</a:t>
            </a:r>
          </a:p>
          <a:p>
            <a:pPr lvl="3">
              <a:buSzPct val="100000"/>
              <a:buFontTx/>
              <a:buBlip>
                <a:blip r:embed="rId2"/>
              </a:buBlip>
            </a:pPr>
            <a:r>
              <a:rPr lang="en-US"/>
              <a:t>Fourth level</a:t>
            </a:r>
          </a:p>
          <a:p>
            <a:pPr lvl="4">
              <a:buSzPct val="100000"/>
              <a:buFontTx/>
              <a:buBlip>
                <a:blip r:embed="rId2"/>
              </a:buBlip>
            </a:pPr>
            <a:r>
              <a:rPr lang="en-US"/>
              <a:t>Fifth level</a:t>
            </a:r>
            <a:endParaRPr lang="en-US" dirty="0"/>
          </a:p>
        </p:txBody>
      </p:sp>
      <p:sp>
        <p:nvSpPr>
          <p:cNvPr id="22" name="Text Placeholder 29"/>
          <p:cNvSpPr>
            <a:spLocks noGrp="1"/>
          </p:cNvSpPr>
          <p:nvPr>
            <p:ph type="body" sz="quarter" idx="19" hasCustomPrompt="1"/>
          </p:nvPr>
        </p:nvSpPr>
        <p:spPr>
          <a:xfrm>
            <a:off x="459560" y="82502"/>
            <a:ext cx="7446907" cy="526520"/>
          </a:xfrm>
          <a:prstGeom prst="rect">
            <a:avLst/>
          </a:prstGeom>
        </p:spPr>
        <p:txBody>
          <a:bodyPr anchor="b" anchorCtr="0"/>
          <a:lstStyle>
            <a:lvl1pPr marL="0" indent="0">
              <a:lnSpc>
                <a:spcPct val="100000"/>
              </a:lnSpc>
              <a:spcBef>
                <a:spcPts val="0"/>
              </a:spcBef>
              <a:spcAft>
                <a:spcPts val="0"/>
              </a:spcAft>
              <a:buFontTx/>
              <a:buNone/>
              <a:defRPr sz="1500" b="1" baseline="0">
                <a:solidFill>
                  <a:schemeClr val="accent4">
                    <a:lumMod val="75000"/>
                  </a:schemeClr>
                </a:solidFill>
              </a:defRPr>
            </a:lvl1pPr>
          </a:lstStyle>
          <a:p>
            <a:r>
              <a:rPr lang="en-US" dirty="0"/>
              <a:t>Click to edit Master title Style</a:t>
            </a:r>
          </a:p>
        </p:txBody>
      </p:sp>
      <p:sp>
        <p:nvSpPr>
          <p:cNvPr id="23" name="Text Placeholder 27"/>
          <p:cNvSpPr>
            <a:spLocks noGrp="1"/>
          </p:cNvSpPr>
          <p:nvPr>
            <p:ph type="body" sz="quarter" idx="18" hasCustomPrompt="1"/>
          </p:nvPr>
        </p:nvSpPr>
        <p:spPr>
          <a:xfrm>
            <a:off x="460376" y="620710"/>
            <a:ext cx="7705181" cy="411480"/>
          </a:xfrm>
          <a:prstGeom prst="rect">
            <a:avLst/>
          </a:prstGeom>
        </p:spPr>
        <p:txBody>
          <a:bodyPr anchor="ctr" anchorCtr="0"/>
          <a:lstStyle>
            <a:lvl1pPr marL="0" indent="0">
              <a:lnSpc>
                <a:spcPct val="100000"/>
              </a:lnSpc>
              <a:spcBef>
                <a:spcPts val="0"/>
              </a:spcBef>
              <a:buFontTx/>
              <a:buNone/>
              <a:defRPr sz="1350" b="0" baseline="0">
                <a:solidFill>
                  <a:schemeClr val="bg1"/>
                </a:solidFill>
                <a:latin typeface="Arial" panose="020B0604020202020204" pitchFamily="34" charset="0"/>
                <a:cs typeface="Arial" panose="020B0604020202020204" pitchFamily="34" charset="0"/>
              </a:defRPr>
            </a:lvl1pPr>
          </a:lstStyle>
          <a:p>
            <a:pPr lvl="0"/>
            <a:r>
              <a:rPr lang="en-US" dirty="0"/>
              <a:t>Click here to edit </a:t>
            </a:r>
            <a:r>
              <a:rPr lang="en-US" dirty="0" err="1"/>
              <a:t>subheadline</a:t>
            </a:r>
            <a:endParaRPr lang="en-US" dirty="0"/>
          </a:p>
        </p:txBody>
      </p:sp>
    </p:spTree>
    <p:extLst>
      <p:ext uri="{BB962C8B-B14F-4D97-AF65-F5344CB8AC3E}">
        <p14:creationId xmlns:p14="http://schemas.microsoft.com/office/powerpoint/2010/main" val="174099659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2" name="Slide Number Placeholder 3"/>
          <p:cNvSpPr>
            <a:spLocks noGrp="1"/>
          </p:cNvSpPr>
          <p:nvPr>
            <p:ph type="sldNum" sz="quarter" idx="4"/>
          </p:nvPr>
        </p:nvSpPr>
        <p:spPr>
          <a:xfrm>
            <a:off x="3505200" y="4767263"/>
            <a:ext cx="2133600" cy="273844"/>
          </a:xfrm>
          <a:prstGeom prst="rect">
            <a:avLst/>
          </a:prstGeom>
        </p:spPr>
        <p:txBody>
          <a:bodyPr vert="horz" lIns="91440" tIns="45720" rIns="91440" bIns="45720" rtlCol="0" anchor="ctr"/>
          <a:lstStyle>
            <a:lvl1pPr algn="ctr">
              <a:defRPr sz="900">
                <a:solidFill>
                  <a:schemeClr val="tx1"/>
                </a:solidFill>
              </a:defRPr>
            </a:lvl1pPr>
          </a:lstStyle>
          <a:p>
            <a:fld id="{CB43772E-7FC9-49AC-AF68-054AF0412796}" type="slidenum">
              <a:rPr lang="en-US" smtClean="0"/>
              <a:pPr/>
              <a:t>‹#›</a:t>
            </a:fld>
            <a:endParaRPr lang="en-US"/>
          </a:p>
        </p:txBody>
      </p:sp>
      <p:sp>
        <p:nvSpPr>
          <p:cNvPr id="8" name="Text Placeholder 14"/>
          <p:cNvSpPr>
            <a:spLocks noGrp="1"/>
          </p:cNvSpPr>
          <p:nvPr>
            <p:ph type="body" sz="quarter" idx="14"/>
          </p:nvPr>
        </p:nvSpPr>
        <p:spPr>
          <a:xfrm>
            <a:off x="459559" y="4257576"/>
            <a:ext cx="8226426" cy="375046"/>
          </a:xfrm>
          <a:prstGeom prst="rect">
            <a:avLst/>
          </a:prstGeom>
        </p:spPr>
        <p:txBody>
          <a:bodyPr anchor="b"/>
          <a:lstStyle>
            <a:lvl1pPr marL="0" indent="0">
              <a:lnSpc>
                <a:spcPts val="1500"/>
              </a:lnSpc>
              <a:buNone/>
              <a:defRPr lang="en-US" sz="1350" b="1" i="1" kern="1200" dirty="0">
                <a:solidFill>
                  <a:schemeClr val="accent4">
                    <a:lumMod val="75000"/>
                  </a:schemeClr>
                </a:solidFill>
                <a:latin typeface="Arial" panose="020B0604020202020204" pitchFamily="34" charset="0"/>
                <a:ea typeface="Segoe UI" panose="020B0502040204020203" pitchFamily="34" charset="0"/>
                <a:cs typeface="Arial" panose="020B0604020202020204" pitchFamily="34" charset="0"/>
              </a:defRPr>
            </a:lvl1pPr>
            <a:lvl2pPr marL="342900" indent="0">
              <a:defRPr/>
            </a:lvl2pPr>
            <a:lvl3pPr marL="685800" indent="0">
              <a:defRPr/>
            </a:lvl3pPr>
            <a:lvl4pPr marL="1028700" indent="0">
              <a:defRPr/>
            </a:lvl4pPr>
            <a:lvl5pPr marL="1371600" indent="0">
              <a:defRPr/>
            </a:lvl5pPr>
          </a:lstStyle>
          <a:p>
            <a:pPr lvl="0" algn="l" defTabSz="342900" rtl="0" eaLnBrk="1" latinLnBrk="0" hangingPunct="1">
              <a:spcBef>
                <a:spcPct val="0"/>
              </a:spcBef>
            </a:pPr>
            <a:r>
              <a:rPr lang="en-US"/>
              <a:t>Edit Master text styles</a:t>
            </a:r>
          </a:p>
        </p:txBody>
      </p:sp>
      <p:sp>
        <p:nvSpPr>
          <p:cNvPr id="9" name="Text Placeholder 29"/>
          <p:cNvSpPr>
            <a:spLocks noGrp="1"/>
          </p:cNvSpPr>
          <p:nvPr>
            <p:ph type="body" sz="quarter" idx="19" hasCustomPrompt="1"/>
          </p:nvPr>
        </p:nvSpPr>
        <p:spPr>
          <a:xfrm>
            <a:off x="459560" y="82502"/>
            <a:ext cx="7446907" cy="526520"/>
          </a:xfrm>
          <a:prstGeom prst="rect">
            <a:avLst/>
          </a:prstGeom>
        </p:spPr>
        <p:txBody>
          <a:bodyPr anchor="b" anchorCtr="0"/>
          <a:lstStyle>
            <a:lvl1pPr marL="0" indent="0">
              <a:lnSpc>
                <a:spcPct val="100000"/>
              </a:lnSpc>
              <a:spcBef>
                <a:spcPts val="0"/>
              </a:spcBef>
              <a:spcAft>
                <a:spcPts val="0"/>
              </a:spcAft>
              <a:buFontTx/>
              <a:buNone/>
              <a:defRPr sz="1500" b="1" baseline="0">
                <a:solidFill>
                  <a:schemeClr val="accent4">
                    <a:lumMod val="75000"/>
                  </a:schemeClr>
                </a:solidFill>
              </a:defRPr>
            </a:lvl1pPr>
          </a:lstStyle>
          <a:p>
            <a:r>
              <a:rPr lang="en-US" dirty="0"/>
              <a:t>Click to edit Master title Style</a:t>
            </a:r>
          </a:p>
        </p:txBody>
      </p:sp>
      <p:sp>
        <p:nvSpPr>
          <p:cNvPr id="10" name="Text Placeholder 27"/>
          <p:cNvSpPr>
            <a:spLocks noGrp="1"/>
          </p:cNvSpPr>
          <p:nvPr>
            <p:ph type="body" sz="quarter" idx="18" hasCustomPrompt="1"/>
          </p:nvPr>
        </p:nvSpPr>
        <p:spPr>
          <a:xfrm>
            <a:off x="460376" y="620710"/>
            <a:ext cx="7705181" cy="411480"/>
          </a:xfrm>
          <a:prstGeom prst="rect">
            <a:avLst/>
          </a:prstGeom>
        </p:spPr>
        <p:txBody>
          <a:bodyPr anchor="ctr" anchorCtr="0"/>
          <a:lstStyle>
            <a:lvl1pPr marL="0" indent="0">
              <a:lnSpc>
                <a:spcPct val="100000"/>
              </a:lnSpc>
              <a:spcBef>
                <a:spcPts val="0"/>
              </a:spcBef>
              <a:buFontTx/>
              <a:buNone/>
              <a:defRPr sz="1350" b="0" baseline="0">
                <a:solidFill>
                  <a:schemeClr val="bg1"/>
                </a:solidFill>
                <a:latin typeface="Arial" panose="020B0604020202020204" pitchFamily="34" charset="0"/>
                <a:cs typeface="Arial" panose="020B0604020202020204" pitchFamily="34" charset="0"/>
              </a:defRPr>
            </a:lvl1pPr>
          </a:lstStyle>
          <a:p>
            <a:pPr lvl="0"/>
            <a:r>
              <a:rPr lang="en-US" dirty="0"/>
              <a:t>Click here to edit </a:t>
            </a:r>
            <a:r>
              <a:rPr lang="en-US" dirty="0" err="1"/>
              <a:t>subheadline</a:t>
            </a:r>
            <a:endParaRPr lang="en-US" dirty="0"/>
          </a:p>
        </p:txBody>
      </p:sp>
    </p:spTree>
    <p:extLst>
      <p:ext uri="{BB962C8B-B14F-4D97-AF65-F5344CB8AC3E}">
        <p14:creationId xmlns:p14="http://schemas.microsoft.com/office/powerpoint/2010/main" val="260594219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3505200" y="4767263"/>
            <a:ext cx="2133600" cy="273844"/>
          </a:xfrm>
          <a:prstGeom prst="rect">
            <a:avLst/>
          </a:prstGeom>
        </p:spPr>
        <p:txBody>
          <a:bodyPr vert="horz" lIns="91440" tIns="45720" rIns="91440" bIns="45720" rtlCol="0" anchor="ctr"/>
          <a:lstStyle>
            <a:lvl1pPr algn="ctr">
              <a:defRPr sz="900">
                <a:solidFill>
                  <a:schemeClr val="tx1"/>
                </a:solidFill>
              </a:defRPr>
            </a:lvl1pPr>
          </a:lstStyle>
          <a:p>
            <a:fld id="{CB43772E-7FC9-49AC-AF68-054AF0412796}" type="slidenum">
              <a:rPr lang="en-US" smtClean="0"/>
              <a:pPr/>
              <a:t>‹#›</a:t>
            </a:fld>
            <a:endParaRPr lang="en-US"/>
          </a:p>
        </p:txBody>
      </p:sp>
      <p:sp>
        <p:nvSpPr>
          <p:cNvPr id="7" name="Text Placeholder 29"/>
          <p:cNvSpPr>
            <a:spLocks noGrp="1"/>
          </p:cNvSpPr>
          <p:nvPr>
            <p:ph type="body" sz="quarter" idx="19" hasCustomPrompt="1"/>
          </p:nvPr>
        </p:nvSpPr>
        <p:spPr>
          <a:xfrm>
            <a:off x="459560" y="82502"/>
            <a:ext cx="7446907" cy="526520"/>
          </a:xfrm>
          <a:prstGeom prst="rect">
            <a:avLst/>
          </a:prstGeom>
        </p:spPr>
        <p:txBody>
          <a:bodyPr anchor="b" anchorCtr="0"/>
          <a:lstStyle>
            <a:lvl1pPr marL="0" indent="0">
              <a:lnSpc>
                <a:spcPct val="100000"/>
              </a:lnSpc>
              <a:spcBef>
                <a:spcPts val="0"/>
              </a:spcBef>
              <a:spcAft>
                <a:spcPts val="0"/>
              </a:spcAft>
              <a:buFontTx/>
              <a:buNone/>
              <a:defRPr sz="1500" b="1" baseline="0">
                <a:solidFill>
                  <a:schemeClr val="accent4">
                    <a:lumMod val="75000"/>
                  </a:schemeClr>
                </a:solidFill>
              </a:defRPr>
            </a:lvl1pPr>
          </a:lstStyle>
          <a:p>
            <a:r>
              <a:rPr lang="en-US" dirty="0"/>
              <a:t>Click to edit Master title Style</a:t>
            </a:r>
          </a:p>
        </p:txBody>
      </p:sp>
      <p:sp>
        <p:nvSpPr>
          <p:cNvPr id="8" name="Text Placeholder 27"/>
          <p:cNvSpPr>
            <a:spLocks noGrp="1"/>
          </p:cNvSpPr>
          <p:nvPr>
            <p:ph type="body" sz="quarter" idx="18" hasCustomPrompt="1"/>
          </p:nvPr>
        </p:nvSpPr>
        <p:spPr>
          <a:xfrm>
            <a:off x="460376" y="620710"/>
            <a:ext cx="7705181" cy="411480"/>
          </a:xfrm>
          <a:prstGeom prst="rect">
            <a:avLst/>
          </a:prstGeom>
        </p:spPr>
        <p:txBody>
          <a:bodyPr anchor="ctr" anchorCtr="0"/>
          <a:lstStyle>
            <a:lvl1pPr marL="0" indent="0">
              <a:lnSpc>
                <a:spcPct val="100000"/>
              </a:lnSpc>
              <a:spcBef>
                <a:spcPts val="0"/>
              </a:spcBef>
              <a:buFontTx/>
              <a:buNone/>
              <a:defRPr sz="1350" b="0" baseline="0">
                <a:solidFill>
                  <a:schemeClr val="bg1"/>
                </a:solidFill>
                <a:latin typeface="Arial" panose="020B0604020202020204" pitchFamily="34" charset="0"/>
                <a:cs typeface="Arial" panose="020B0604020202020204" pitchFamily="34" charset="0"/>
              </a:defRPr>
            </a:lvl1pPr>
          </a:lstStyle>
          <a:p>
            <a:pPr lvl="0"/>
            <a:r>
              <a:rPr lang="en-US" dirty="0"/>
              <a:t>Click here to edit </a:t>
            </a:r>
            <a:r>
              <a:rPr lang="en-US" dirty="0" err="1"/>
              <a:t>subheadline</a:t>
            </a:r>
            <a:endParaRPr lang="en-US" dirty="0"/>
          </a:p>
        </p:txBody>
      </p:sp>
    </p:spTree>
    <p:extLst>
      <p:ext uri="{BB962C8B-B14F-4D97-AF65-F5344CB8AC3E}">
        <p14:creationId xmlns:p14="http://schemas.microsoft.com/office/powerpoint/2010/main" val="108652137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782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3.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3505200" y="4767263"/>
            <a:ext cx="2133600" cy="273844"/>
          </a:xfrm>
          <a:prstGeom prst="rect">
            <a:avLst/>
          </a:prstGeom>
        </p:spPr>
        <p:txBody>
          <a:bodyPr vert="horz" lIns="91440" tIns="45720" rIns="91440" bIns="45720" rtlCol="0" anchor="ctr"/>
          <a:lstStyle>
            <a:lvl1pPr algn="ctr">
              <a:defRPr sz="900">
                <a:solidFill>
                  <a:schemeClr val="tx1"/>
                </a:solidFill>
              </a:defRPr>
            </a:lvl1pPr>
          </a:lstStyle>
          <a:p>
            <a:fld id="{CB43772E-7FC9-49AC-AF68-054AF0412796}" type="slidenum">
              <a:rPr lang="en-US" smtClean="0"/>
              <a:pPr/>
              <a:t>‹#›</a:t>
            </a:fld>
            <a:endParaRPr lang="en-US"/>
          </a:p>
        </p:txBody>
      </p:sp>
    </p:spTree>
    <p:extLst>
      <p:ext uri="{BB962C8B-B14F-4D97-AF65-F5344CB8AC3E}">
        <p14:creationId xmlns:p14="http://schemas.microsoft.com/office/powerpoint/2010/main" val="3494441059"/>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85" r:id="rId11"/>
    <p:sldLayoutId id="2147483686" r:id="rId12"/>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3505200" y="4767263"/>
            <a:ext cx="2133600" cy="273844"/>
          </a:xfrm>
          <a:prstGeom prst="rect">
            <a:avLst/>
          </a:prstGeom>
        </p:spPr>
        <p:txBody>
          <a:bodyPr vert="horz" lIns="91440" tIns="45720" rIns="91440" bIns="45720" rtlCol="0" anchor="ctr"/>
          <a:lstStyle>
            <a:lvl1pPr algn="ctr">
              <a:defRPr sz="900">
                <a:solidFill>
                  <a:schemeClr val="tx1">
                    <a:lumMod val="75000"/>
                  </a:schemeClr>
                </a:solidFill>
              </a:defRPr>
            </a:lvl1pPr>
          </a:lstStyle>
          <a:p>
            <a:fld id="{CB43772E-7FC9-49AC-AF68-054AF0412796}" type="slidenum">
              <a:rPr lang="en-US" smtClean="0"/>
              <a:pPr/>
              <a:t>‹#›</a:t>
            </a:fld>
            <a:endParaRPr lang="en-US" dirty="0"/>
          </a:p>
        </p:txBody>
      </p:sp>
    </p:spTree>
    <p:extLst>
      <p:ext uri="{BB962C8B-B14F-4D97-AF65-F5344CB8AC3E}">
        <p14:creationId xmlns:p14="http://schemas.microsoft.com/office/powerpoint/2010/main" val="111906486"/>
      </p:ext>
    </p:extLst>
  </p:cSld>
  <p:clrMap bg1="lt1" tx1="dk1" bg2="lt2" tx2="dk2" accent1="accent1" accent2="accent2" accent3="accent3" accent4="accent4" accent5="accent5" accent6="accent6" hlink="hlink" folHlink="folHlink"/>
  <p:sldLayoutIdLst>
    <p:sldLayoutId id="2147483684" r:id="rId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1/23/19</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B43772E-7FC9-49AC-AF68-054AF0412796}" type="slidenum">
              <a:rPr lang="en-US" smtClean="0"/>
              <a:pPr/>
              <a:t>‹#›</a:t>
            </a:fld>
            <a:endParaRPr lang="en-US"/>
          </a:p>
        </p:txBody>
      </p:sp>
    </p:spTree>
    <p:extLst>
      <p:ext uri="{BB962C8B-B14F-4D97-AF65-F5344CB8AC3E}">
        <p14:creationId xmlns:p14="http://schemas.microsoft.com/office/powerpoint/2010/main" val="197368666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chart" Target="../charts/chart7.xml"/></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chart" Target="../charts/chart10.xml"/><Relationship Id="rId4" Type="http://schemas.openxmlformats.org/officeDocument/2006/relationships/chart" Target="../charts/chart9.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chart" Target="../charts/chart1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chart" Target="../charts/chart13.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jpeg"/><Relationship Id="rId1" Type="http://schemas.openxmlformats.org/officeDocument/2006/relationships/slideLayout" Target="../slideLayouts/slideLayout26.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4.xml"/></Relationships>
</file>

<file path=ppt/slides/_rels/slide28.xml.rels><?xml version="1.0" encoding="UTF-8" standalone="yes"?>
<Relationships xmlns="http://schemas.openxmlformats.org/package/2006/relationships"><Relationship Id="rId3" Type="http://schemas.openxmlformats.org/officeDocument/2006/relationships/hyperlink" Target="http://mapdesign.icaci.org/wp-content/uploads/2012/04/USGSTopo.jpg" TargetMode="External"/><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24.png"/><Relationship Id="rId5" Type="http://schemas.openxmlformats.org/officeDocument/2006/relationships/hyperlink" Target="http://imgs.xkcd.com/comics/movie_narrative_charts_large.png" TargetMode="External"/><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microsoft.com/office/2007/relationships/hdphoto" Target="../media/hdphoto3.wdp"/></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hart" Target="../charts/chart15.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5.xml"/></Relationships>
</file>

<file path=ppt/slides/_rels/slide39.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38.gif"/><Relationship Id="rId5" Type="http://schemas.openxmlformats.org/officeDocument/2006/relationships/image" Target="../media/image37.gif"/><Relationship Id="rId4" Type="http://schemas.openxmlformats.org/officeDocument/2006/relationships/image" Target="../media/image3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gif"/><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5.gif"/></Relationships>
</file>

<file path=ppt/slides/_rels/slide4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5.gif"/><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6.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6.xml"/><Relationship Id="rId5" Type="http://schemas.openxmlformats.org/officeDocument/2006/relationships/image" Target="../media/image53.png"/><Relationship Id="rId4" Type="http://schemas.microsoft.com/office/2007/relationships/hdphoto" Target="../media/hdphoto4.wdp"/></Relationships>
</file>

<file path=ppt/slides/_rels/slide4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6.xml"/><Relationship Id="rId1" Type="http://schemas.openxmlformats.org/officeDocument/2006/relationships/slideLayout" Target="../slideLayouts/slideLayout27.xml"/><Relationship Id="rId4" Type="http://schemas.openxmlformats.org/officeDocument/2006/relationships/image" Target="../media/image55.jp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microsoft.com/office/2007/relationships/hdphoto" Target="../media/hdphoto5.wdp"/></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 Id="rId5" Type="http://schemas.openxmlformats.org/officeDocument/2006/relationships/chart" Target="../charts/chart4.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687416"/>
            <a:ext cx="9144000"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accent2"/>
                </a:solidFill>
                <a:latin typeface="Century Gothic" panose="020B0502020202020204" pitchFamily="34" charset="0"/>
                <a:cs typeface="Aharoni" pitchFamily="2" charset="-79"/>
              </a:rPr>
              <a:t>A PRESENTATION ON PRESENTATIONS</a:t>
            </a:r>
          </a:p>
        </p:txBody>
      </p:sp>
      <p:sp>
        <p:nvSpPr>
          <p:cNvPr id="2" name="Rectangle 1"/>
          <p:cNvSpPr/>
          <p:nvPr/>
        </p:nvSpPr>
        <p:spPr>
          <a:xfrm>
            <a:off x="0" y="1047750"/>
            <a:ext cx="91440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6000" b="1" dirty="0">
                <a:solidFill>
                  <a:srgbClr val="7D868C"/>
                </a:solidFill>
                <a:latin typeface="Century Gothic" panose="020B0502020202020204" pitchFamily="34" charset="0"/>
                <a:cs typeface="Aharoni" pitchFamily="2" charset="-79"/>
              </a:rPr>
              <a:t>DESIGN LANGUAGE</a:t>
            </a:r>
          </a:p>
        </p:txBody>
      </p:sp>
    </p:spTree>
    <p:extLst>
      <p:ext uri="{BB962C8B-B14F-4D97-AF65-F5344CB8AC3E}">
        <p14:creationId xmlns:p14="http://schemas.microsoft.com/office/powerpoint/2010/main" val="3992901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ENSURE VISUALS </a:t>
            </a:r>
            <a:r>
              <a:rPr lang="en-US" sz="4000" b="1" dirty="0">
                <a:solidFill>
                  <a:schemeClr val="accent2">
                    <a:lumMod val="75000"/>
                  </a:schemeClr>
                </a:solidFill>
                <a:latin typeface="Century Gothic" panose="020B0502020202020204" pitchFamily="34" charset="0"/>
                <a:cs typeface="Aharoni" pitchFamily="2" charset="-79"/>
              </a:rPr>
              <a:t>ACCURATELY</a:t>
            </a:r>
          </a:p>
        </p:txBody>
      </p:sp>
      <p:sp>
        <p:nvSpPr>
          <p:cNvPr id="3" name="Rectangle 2"/>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REPRESENT THE COMPARISON</a:t>
            </a:r>
          </a:p>
        </p:txBody>
      </p:sp>
      <p:sp>
        <p:nvSpPr>
          <p:cNvPr id="4" name="Text Placeholder 4"/>
          <p:cNvSpPr txBox="1">
            <a:spLocks/>
          </p:cNvSpPr>
          <p:nvPr/>
        </p:nvSpPr>
        <p:spPr>
          <a:xfrm>
            <a:off x="581890" y="990600"/>
            <a:ext cx="8002800" cy="5905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latin typeface="Arial" panose="020B0604020202020204" pitchFamily="34" charset="0"/>
                <a:cs typeface="Arial" panose="020B0604020202020204" pitchFamily="34" charset="0"/>
              </a:rPr>
              <a:t>Ensure that the shapes used to represent the data accurately represent the differences between the data points being compared</a:t>
            </a:r>
          </a:p>
          <a:p>
            <a:pPr marL="0" indent="0">
              <a:buFont typeface="Arial" pitchFamily="34" charset="0"/>
              <a:buNone/>
            </a:pPr>
            <a:endParaRPr lang="en-US" sz="1600" dirty="0">
              <a:latin typeface="Arial" panose="020B0604020202020204" pitchFamily="34" charset="0"/>
              <a:cs typeface="Arial" panose="020B0604020202020204" pitchFamily="34" charset="0"/>
            </a:endParaRPr>
          </a:p>
        </p:txBody>
      </p:sp>
      <p:graphicFrame>
        <p:nvGraphicFramePr>
          <p:cNvPr id="5" name="Chart 4"/>
          <p:cNvGraphicFramePr/>
          <p:nvPr>
            <p:extLst>
              <p:ext uri="{D42A27DB-BD31-4B8C-83A1-F6EECF244321}">
                <p14:modId xmlns:p14="http://schemas.microsoft.com/office/powerpoint/2010/main" val="1240782673"/>
              </p:ext>
            </p:extLst>
          </p:nvPr>
        </p:nvGraphicFramePr>
        <p:xfrm>
          <a:off x="576996" y="2571750"/>
          <a:ext cx="3842604" cy="2540000"/>
        </p:xfrm>
        <a:graphic>
          <a:graphicData uri="http://schemas.openxmlformats.org/drawingml/2006/chart">
            <c:chart xmlns:c="http://schemas.openxmlformats.org/drawingml/2006/chart" xmlns:r="http://schemas.openxmlformats.org/officeDocument/2006/relationships" r:id="rId2"/>
          </a:graphicData>
        </a:graphic>
      </p:graphicFrame>
      <p:sp>
        <p:nvSpPr>
          <p:cNvPr id="6" name="Left Brace 5"/>
          <p:cNvSpPr/>
          <p:nvPr/>
        </p:nvSpPr>
        <p:spPr>
          <a:xfrm>
            <a:off x="2766059" y="3027531"/>
            <a:ext cx="45719" cy="782469"/>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p:cNvSpPr/>
          <p:nvPr/>
        </p:nvSpPr>
        <p:spPr>
          <a:xfrm>
            <a:off x="2466975" y="3943350"/>
            <a:ext cx="76200" cy="6858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Folded Corner 7"/>
          <p:cNvSpPr/>
          <p:nvPr/>
        </p:nvSpPr>
        <p:spPr>
          <a:xfrm>
            <a:off x="4706174" y="1657350"/>
            <a:ext cx="4285425" cy="914400"/>
          </a:xfrm>
          <a:prstGeom prst="foldedCorner">
            <a:avLst/>
          </a:prstGeom>
          <a:solidFill>
            <a:schemeClr val="accent2">
              <a:lumMod val="40000"/>
              <a:lumOff val="60000"/>
            </a:schemeClr>
          </a:solidFill>
        </p:spPr>
        <p:txBody>
          <a:bodyPr wrap="square">
            <a:noAutofit/>
          </a:bodyPr>
          <a:lstStyle/>
          <a:p>
            <a:r>
              <a:rPr lang="en-US" sz="1500" dirty="0">
                <a:solidFill>
                  <a:schemeClr val="tx1">
                    <a:lumMod val="75000"/>
                  </a:schemeClr>
                </a:solidFill>
                <a:latin typeface="Arial" panose="020B0604020202020204" pitchFamily="34" charset="0"/>
                <a:cs typeface="Arial" panose="020B0604020202020204" pitchFamily="34" charset="0"/>
              </a:rPr>
              <a:t>If possible, avoid using area to represent data; if you do use area, ensure you use area is the comparative metric and not length/height</a:t>
            </a:r>
          </a:p>
        </p:txBody>
      </p:sp>
      <p:sp>
        <p:nvSpPr>
          <p:cNvPr id="9" name="Folded Corner 8"/>
          <p:cNvSpPr/>
          <p:nvPr/>
        </p:nvSpPr>
        <p:spPr>
          <a:xfrm>
            <a:off x="456247" y="1656219"/>
            <a:ext cx="4097656" cy="914400"/>
          </a:xfrm>
          <a:prstGeom prst="foldedCorner">
            <a:avLst/>
          </a:prstGeom>
          <a:solidFill>
            <a:schemeClr val="accent2">
              <a:lumMod val="40000"/>
              <a:lumOff val="60000"/>
            </a:schemeClr>
          </a:solidFill>
        </p:spPr>
        <p:txBody>
          <a:bodyPr wrap="square">
            <a:noAutofit/>
          </a:bodyPr>
          <a:lstStyle/>
          <a:p>
            <a:r>
              <a:rPr lang="en-US" sz="1600" dirty="0">
                <a:solidFill>
                  <a:schemeClr val="tx1">
                    <a:lumMod val="75000"/>
                  </a:schemeClr>
                </a:solidFill>
                <a:latin typeface="Arial" panose="020B0604020202020204" pitchFamily="34" charset="0"/>
                <a:cs typeface="Arial" panose="020B0604020202020204" pitchFamily="34" charset="0"/>
              </a:rPr>
              <a:t>If X is twice Y, X should be represented by a bar that is twice as long/high as Y (if length is the comparative metric)</a:t>
            </a:r>
          </a:p>
        </p:txBody>
      </p:sp>
      <p:sp>
        <p:nvSpPr>
          <p:cNvPr id="10" name="Rectangle 9"/>
          <p:cNvSpPr/>
          <p:nvPr/>
        </p:nvSpPr>
        <p:spPr>
          <a:xfrm>
            <a:off x="4706175" y="3400425"/>
            <a:ext cx="685800" cy="685800"/>
          </a:xfrm>
          <a:prstGeom prst="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350000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6405003" y="2803213"/>
            <a:ext cx="685800" cy="685800"/>
          </a:xfrm>
          <a:prstGeom prst="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350000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086600" y="2803213"/>
            <a:ext cx="685800" cy="685800"/>
          </a:xfrm>
          <a:prstGeom prst="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350000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400800" y="3715708"/>
            <a:ext cx="1371600" cy="1371600"/>
          </a:xfrm>
          <a:prstGeom prst="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350000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2" descr="https://cdn2.iconfinder.com/data/icons/windows-8-metro-style/512/thumbs_up.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15275" y="2725114"/>
            <a:ext cx="847725" cy="8477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2.iconfinder.com/data/icons/windows-8-metro-style/512/thumbs_up.png"/>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V="1">
            <a:off x="7915275" y="3977646"/>
            <a:ext cx="847725" cy="8477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328839" y="3548307"/>
            <a:ext cx="514811" cy="369332"/>
          </a:xfrm>
          <a:prstGeom prst="rect">
            <a:avLst/>
          </a:prstGeom>
          <a:noFill/>
        </p:spPr>
        <p:txBody>
          <a:bodyPr wrap="square" rtlCol="0">
            <a:spAutoFit/>
          </a:bodyPr>
          <a:lstStyle/>
          <a:p>
            <a:pPr algn="ctr"/>
            <a:r>
              <a:rPr lang="en-US" dirty="0"/>
              <a:t>x2</a:t>
            </a:r>
          </a:p>
        </p:txBody>
      </p:sp>
      <p:cxnSp>
        <p:nvCxnSpPr>
          <p:cNvPr id="20" name="Elbow Connector 19"/>
          <p:cNvCxnSpPr>
            <a:stCxn id="18" idx="0"/>
          </p:cNvCxnSpPr>
          <p:nvPr/>
        </p:nvCxnSpPr>
        <p:spPr>
          <a:xfrm rot="5400000" flipH="1" flipV="1">
            <a:off x="5768820" y="2963538"/>
            <a:ext cx="402194" cy="76734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8" idx="2"/>
          </p:cNvCxnSpPr>
          <p:nvPr/>
        </p:nvCxnSpPr>
        <p:spPr>
          <a:xfrm rot="16200000" flipH="1">
            <a:off x="5731791" y="3772093"/>
            <a:ext cx="476252" cy="76734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1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HELP THE EYE </a:t>
            </a:r>
            <a:r>
              <a:rPr lang="en-US" sz="4000" b="1" dirty="0">
                <a:solidFill>
                  <a:schemeClr val="accent2">
                    <a:lumMod val="75000"/>
                  </a:schemeClr>
                </a:solidFill>
                <a:latin typeface="Century Gothic" panose="020B0502020202020204" pitchFamily="34" charset="0"/>
                <a:cs typeface="Aharoni" pitchFamily="2" charset="-79"/>
              </a:rPr>
              <a:t>COMPARE</a:t>
            </a:r>
          </a:p>
        </p:txBody>
      </p:sp>
      <p:sp>
        <p:nvSpPr>
          <p:cNvPr id="3" name="Rectangle 2"/>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2">
                    <a:lumMod val="75000"/>
                  </a:schemeClr>
                </a:solidFill>
                <a:latin typeface="Century Gothic" panose="020B0502020202020204" pitchFamily="34" charset="0"/>
                <a:cs typeface="Aharoni" pitchFamily="2" charset="-79"/>
              </a:rPr>
              <a:t>THE DATA</a:t>
            </a:r>
            <a:r>
              <a:rPr lang="en-US" sz="4000" b="1" dirty="0">
                <a:solidFill>
                  <a:srgbClr val="7D868C"/>
                </a:solidFill>
                <a:latin typeface="Century Gothic" panose="020B0502020202020204" pitchFamily="34" charset="0"/>
                <a:cs typeface="Aharoni" pitchFamily="2" charset="-79"/>
              </a:rPr>
              <a:t>: PIE CHARTS</a:t>
            </a:r>
          </a:p>
        </p:txBody>
      </p:sp>
      <p:sp>
        <p:nvSpPr>
          <p:cNvPr id="4" name="Text Placeholder 5"/>
          <p:cNvSpPr txBox="1">
            <a:spLocks/>
          </p:cNvSpPr>
          <p:nvPr/>
        </p:nvSpPr>
        <p:spPr>
          <a:xfrm>
            <a:off x="228600" y="971550"/>
            <a:ext cx="8686800" cy="8831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1600" dirty="0">
                <a:latin typeface="Arial" panose="020B0604020202020204" pitchFamily="34" charset="0"/>
                <a:cs typeface="Arial" panose="020B0604020202020204" pitchFamily="34" charset="0"/>
              </a:rPr>
              <a:t>While our eyes have difficulty comparing angles and distances along a curve, we understand area proportions with up to 4 or 5 pieces.  Thus, pie charts may be acceptable means of displaying information for </a:t>
            </a:r>
            <a:r>
              <a:rPr lang="en-US" sz="1600" b="1" dirty="0">
                <a:latin typeface="Arial" panose="020B0604020202020204" pitchFamily="34" charset="0"/>
                <a:cs typeface="Arial" panose="020B0604020202020204" pitchFamily="34" charset="0"/>
              </a:rPr>
              <a:t>up to 5 breaks</a:t>
            </a:r>
            <a:r>
              <a:rPr lang="en-US" sz="1600" dirty="0">
                <a:latin typeface="Arial" panose="020B0604020202020204" pitchFamily="34" charset="0"/>
                <a:cs typeface="Arial" panose="020B0604020202020204" pitchFamily="34" charset="0"/>
              </a:rPr>
              <a:t>; however, a bar chart should be used if there are more than 5 breaks.</a:t>
            </a:r>
          </a:p>
        </p:txBody>
      </p:sp>
      <p:graphicFrame>
        <p:nvGraphicFramePr>
          <p:cNvPr id="5" name="Content Placeholder 6"/>
          <p:cNvGraphicFramePr>
            <a:graphicFrameLocks/>
          </p:cNvGraphicFramePr>
          <p:nvPr>
            <p:extLst>
              <p:ext uri="{D42A27DB-BD31-4B8C-83A1-F6EECF244321}">
                <p14:modId xmlns:p14="http://schemas.microsoft.com/office/powerpoint/2010/main" val="3738720722"/>
              </p:ext>
            </p:extLst>
          </p:nvPr>
        </p:nvGraphicFramePr>
        <p:xfrm>
          <a:off x="381000" y="2171700"/>
          <a:ext cx="3306761" cy="2971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ontent Placeholder 6"/>
          <p:cNvGraphicFramePr>
            <a:graphicFrameLocks/>
          </p:cNvGraphicFramePr>
          <p:nvPr>
            <p:extLst>
              <p:ext uri="{D42A27DB-BD31-4B8C-83A1-F6EECF244321}">
                <p14:modId xmlns:p14="http://schemas.microsoft.com/office/powerpoint/2010/main" val="3211961039"/>
              </p:ext>
            </p:extLst>
          </p:nvPr>
        </p:nvGraphicFramePr>
        <p:xfrm>
          <a:off x="4818686" y="2011746"/>
          <a:ext cx="3763961" cy="3124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5355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6"/>
          <p:cNvGraphicFramePr>
            <a:graphicFrameLocks/>
          </p:cNvGraphicFramePr>
          <p:nvPr>
            <p:extLst>
              <p:ext uri="{D42A27DB-BD31-4B8C-83A1-F6EECF244321}">
                <p14:modId xmlns:p14="http://schemas.microsoft.com/office/powerpoint/2010/main" val="1577587852"/>
              </p:ext>
            </p:extLst>
          </p:nvPr>
        </p:nvGraphicFramePr>
        <p:xfrm>
          <a:off x="2918620" y="2171700"/>
          <a:ext cx="3306761" cy="2971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ontent Placeholder 6"/>
          <p:cNvGraphicFramePr>
            <a:graphicFrameLocks/>
          </p:cNvGraphicFramePr>
          <p:nvPr>
            <p:extLst>
              <p:ext uri="{D42A27DB-BD31-4B8C-83A1-F6EECF244321}">
                <p14:modId xmlns:p14="http://schemas.microsoft.com/office/powerpoint/2010/main" val="2801963994"/>
              </p:ext>
            </p:extLst>
          </p:nvPr>
        </p:nvGraphicFramePr>
        <p:xfrm>
          <a:off x="0" y="2171700"/>
          <a:ext cx="3306761" cy="2971800"/>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HELP THE EYE </a:t>
            </a:r>
            <a:r>
              <a:rPr lang="en-US" sz="4000" b="1" dirty="0">
                <a:solidFill>
                  <a:schemeClr val="accent2">
                    <a:lumMod val="75000"/>
                  </a:schemeClr>
                </a:solidFill>
                <a:latin typeface="Century Gothic" panose="020B0502020202020204" pitchFamily="34" charset="0"/>
                <a:cs typeface="Aharoni" pitchFamily="2" charset="-79"/>
              </a:rPr>
              <a:t>COMPARE</a:t>
            </a:r>
          </a:p>
        </p:txBody>
      </p:sp>
      <p:sp>
        <p:nvSpPr>
          <p:cNvPr id="3" name="Rectangle 2"/>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2">
                    <a:lumMod val="75000"/>
                  </a:schemeClr>
                </a:solidFill>
                <a:latin typeface="Century Gothic" panose="020B0502020202020204" pitchFamily="34" charset="0"/>
                <a:cs typeface="Aharoni" pitchFamily="2" charset="-79"/>
              </a:rPr>
              <a:t>THE DATA</a:t>
            </a:r>
            <a:r>
              <a:rPr lang="en-US" sz="4000" b="1" dirty="0">
                <a:solidFill>
                  <a:srgbClr val="7D868C"/>
                </a:solidFill>
                <a:latin typeface="Century Gothic" panose="020B0502020202020204" pitchFamily="34" charset="0"/>
                <a:cs typeface="Aharoni" pitchFamily="2" charset="-79"/>
              </a:rPr>
              <a:t>: PIES AND DONUTS</a:t>
            </a:r>
          </a:p>
        </p:txBody>
      </p:sp>
      <p:sp>
        <p:nvSpPr>
          <p:cNvPr id="4" name="Text Placeholder 5"/>
          <p:cNvSpPr txBox="1">
            <a:spLocks/>
          </p:cNvSpPr>
          <p:nvPr/>
        </p:nvSpPr>
        <p:spPr>
          <a:xfrm>
            <a:off x="3124200" y="1181100"/>
            <a:ext cx="2895600" cy="990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1400" dirty="0">
                <a:latin typeface="Arial" panose="020B0604020202020204" pitchFamily="34" charset="0"/>
                <a:cs typeface="Arial" panose="020B0604020202020204" pitchFamily="34" charset="0"/>
              </a:rPr>
              <a:t>Donut Charts are permissible ONLY when comparing a Fit/Not-fit binary (i.e., % NY vs. % not NY)</a:t>
            </a:r>
          </a:p>
        </p:txBody>
      </p:sp>
      <p:graphicFrame>
        <p:nvGraphicFramePr>
          <p:cNvPr id="5" name="Content Placeholder 6"/>
          <p:cNvGraphicFramePr>
            <a:graphicFrameLocks/>
          </p:cNvGraphicFramePr>
          <p:nvPr>
            <p:extLst>
              <p:ext uri="{D42A27DB-BD31-4B8C-83A1-F6EECF244321}">
                <p14:modId xmlns:p14="http://schemas.microsoft.com/office/powerpoint/2010/main" val="292834444"/>
              </p:ext>
            </p:extLst>
          </p:nvPr>
        </p:nvGraphicFramePr>
        <p:xfrm>
          <a:off x="5837239" y="2171700"/>
          <a:ext cx="3306761" cy="2971800"/>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 Placeholder 5"/>
          <p:cNvSpPr txBox="1">
            <a:spLocks/>
          </p:cNvSpPr>
          <p:nvPr/>
        </p:nvSpPr>
        <p:spPr>
          <a:xfrm>
            <a:off x="6347619" y="1231400"/>
            <a:ext cx="2286000" cy="8831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1400" dirty="0">
                <a:latin typeface="Arial" panose="020B0604020202020204" pitchFamily="34" charset="0"/>
                <a:cs typeface="Arial" panose="020B0604020202020204" pitchFamily="34" charset="0"/>
              </a:rPr>
              <a:t>Avoid Pie Charts if comparing &gt;5 distinct breaks</a:t>
            </a:r>
          </a:p>
        </p:txBody>
      </p:sp>
      <p:sp>
        <p:nvSpPr>
          <p:cNvPr id="11" name="Text Placeholder 5"/>
          <p:cNvSpPr txBox="1">
            <a:spLocks/>
          </p:cNvSpPr>
          <p:nvPr/>
        </p:nvSpPr>
        <p:spPr>
          <a:xfrm>
            <a:off x="510380" y="1231400"/>
            <a:ext cx="2286000" cy="8831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1400" dirty="0">
                <a:latin typeface="Arial" panose="020B0604020202020204" pitchFamily="34" charset="0"/>
                <a:cs typeface="Arial" panose="020B0604020202020204" pitchFamily="34" charset="0"/>
              </a:rPr>
              <a:t>Use a Pie Chart when comparing between 2 and 5 distinct breaks</a:t>
            </a:r>
          </a:p>
        </p:txBody>
      </p:sp>
    </p:spTree>
    <p:extLst>
      <p:ext uri="{BB962C8B-B14F-4D97-AF65-F5344CB8AC3E}">
        <p14:creationId xmlns:p14="http://schemas.microsoft.com/office/powerpoint/2010/main" val="384574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HELP THE EYE </a:t>
            </a:r>
            <a:r>
              <a:rPr lang="en-US" sz="4000" b="1" dirty="0">
                <a:solidFill>
                  <a:schemeClr val="accent2">
                    <a:lumMod val="75000"/>
                  </a:schemeClr>
                </a:solidFill>
                <a:latin typeface="Century Gothic" panose="020B0502020202020204" pitchFamily="34" charset="0"/>
                <a:cs typeface="Aharoni" pitchFamily="2" charset="-79"/>
              </a:rPr>
              <a:t>COMPARE</a:t>
            </a:r>
          </a:p>
        </p:txBody>
      </p:sp>
      <p:sp>
        <p:nvSpPr>
          <p:cNvPr id="3" name="Rectangle 2"/>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2">
                    <a:lumMod val="75000"/>
                  </a:schemeClr>
                </a:solidFill>
                <a:latin typeface="Century Gothic" panose="020B0502020202020204" pitchFamily="34" charset="0"/>
                <a:cs typeface="Aharoni" pitchFamily="2" charset="-79"/>
              </a:rPr>
              <a:t>THE DATA</a:t>
            </a:r>
            <a:r>
              <a:rPr lang="en-US" sz="4000" b="1" dirty="0">
                <a:solidFill>
                  <a:srgbClr val="7D868C"/>
                </a:solidFill>
                <a:latin typeface="Century Gothic" panose="020B0502020202020204" pitchFamily="34" charset="0"/>
                <a:cs typeface="Aharoni" pitchFamily="2" charset="-79"/>
              </a:rPr>
              <a:t>: AVOID </a:t>
            </a:r>
            <a:r>
              <a:rPr lang="en-US" sz="3600" b="1" dirty="0">
                <a:solidFill>
                  <a:srgbClr val="7D868C"/>
                </a:solidFill>
                <a:latin typeface="Century Gothic" panose="020B0502020202020204" pitchFamily="34" charset="0"/>
                <a:cs typeface="Arial" panose="020B0604020202020204" pitchFamily="34" charset="0"/>
              </a:rPr>
              <a:t>3D</a:t>
            </a:r>
            <a:endParaRPr lang="en-US" sz="4000" b="1" dirty="0">
              <a:solidFill>
                <a:srgbClr val="7D868C"/>
              </a:solidFill>
              <a:latin typeface="Century Gothic" panose="020B0502020202020204" pitchFamily="34" charset="0"/>
              <a:cs typeface="Aharoni" pitchFamily="2" charset="-79"/>
            </a:endParaRPr>
          </a:p>
        </p:txBody>
      </p:sp>
      <p:pic>
        <p:nvPicPr>
          <p:cNvPr id="4" name="Picture 2" descr="http://mcescher.com/wp-content/uploads/2013/10/LW389-MC-Escher-Relativity-1953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2343150"/>
            <a:ext cx="2328967" cy="22086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6"/>
          <p:cNvGraphicFramePr>
            <a:graphicFrameLocks/>
          </p:cNvGraphicFramePr>
          <p:nvPr>
            <p:extLst>
              <p:ext uri="{D42A27DB-BD31-4B8C-83A1-F6EECF244321}">
                <p14:modId xmlns:p14="http://schemas.microsoft.com/office/powerpoint/2010/main" val="3131150032"/>
              </p:ext>
            </p:extLst>
          </p:nvPr>
        </p:nvGraphicFramePr>
        <p:xfrm>
          <a:off x="5105400" y="1504950"/>
          <a:ext cx="4038600" cy="3946878"/>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 Placeholder 5"/>
          <p:cNvSpPr txBox="1">
            <a:spLocks/>
          </p:cNvSpPr>
          <p:nvPr/>
        </p:nvSpPr>
        <p:spPr>
          <a:xfrm>
            <a:off x="228600" y="1037243"/>
            <a:ext cx="8686800" cy="112394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mj-lt"/>
              <a:buAutoNum type="arabicPeriod"/>
            </a:pPr>
            <a:r>
              <a:rPr lang="en-US" sz="1600" dirty="0">
                <a:latin typeface="Arial" panose="020B0604020202020204" pitchFamily="34" charset="0"/>
                <a:cs typeface="Arial" panose="020B0604020202020204" pitchFamily="34" charset="0"/>
              </a:rPr>
              <a:t>We’re trying to help the eye compare data, </a:t>
            </a:r>
            <a:r>
              <a:rPr lang="en-US" sz="1600" b="1" i="1" dirty="0">
                <a:latin typeface="Arial" panose="020B0604020202020204" pitchFamily="34" charset="0"/>
                <a:cs typeface="Arial" panose="020B0604020202020204" pitchFamily="34" charset="0"/>
              </a:rPr>
              <a:t>not</a:t>
            </a:r>
            <a:r>
              <a:rPr lang="en-US" sz="1600" dirty="0">
                <a:latin typeface="Arial" panose="020B0604020202020204" pitchFamily="34" charset="0"/>
                <a:cs typeface="Arial" panose="020B0604020202020204" pitchFamily="34" charset="0"/>
              </a:rPr>
              <a:t> to confound the brain and eye </a:t>
            </a:r>
          </a:p>
          <a:p>
            <a:pPr>
              <a:buFont typeface="+mj-lt"/>
              <a:buAutoNum type="arabicPeriod"/>
            </a:pPr>
            <a:r>
              <a:rPr lang="en-US" sz="1600" dirty="0">
                <a:latin typeface="Arial" panose="020B0604020202020204" pitchFamily="34" charset="0"/>
                <a:cs typeface="Arial" panose="020B0604020202020204" pitchFamily="34" charset="0"/>
              </a:rPr>
              <a:t>PowerPoint’s representation of 3D data leaves much to be desired</a:t>
            </a:r>
          </a:p>
          <a:p>
            <a:pPr marL="800100" lvl="1" indent="-342900">
              <a:spcBef>
                <a:spcPts val="0"/>
              </a:spcBef>
              <a:buFont typeface="Arial" pitchFamily="34" charset="0"/>
              <a:buChar char="•"/>
            </a:pPr>
            <a:r>
              <a:rPr lang="en-US" sz="1600" dirty="0">
                <a:latin typeface="Arial" panose="020B0604020202020204" pitchFamily="34" charset="0"/>
                <a:cs typeface="Arial" panose="020B0604020202020204" pitchFamily="34" charset="0"/>
              </a:rPr>
              <a:t>Inconsistent scales and orthographic perspective</a:t>
            </a:r>
          </a:p>
          <a:p>
            <a:pPr marL="800100" lvl="1" indent="-342900">
              <a:spcBef>
                <a:spcPts val="0"/>
              </a:spcBef>
              <a:buFont typeface="Arial" pitchFamily="34" charset="0"/>
              <a:buChar char="•"/>
            </a:pPr>
            <a:r>
              <a:rPr lang="en-US" sz="1600" dirty="0">
                <a:latin typeface="Arial" panose="020B0604020202020204" pitchFamily="34" charset="0"/>
                <a:cs typeface="Arial" panose="020B0604020202020204" pitchFamily="34" charset="0"/>
              </a:rPr>
              <a:t>Confusion between length, area, and volume</a:t>
            </a:r>
          </a:p>
        </p:txBody>
      </p:sp>
      <p:sp>
        <p:nvSpPr>
          <p:cNvPr id="7" name="TextBox 6"/>
          <p:cNvSpPr txBox="1"/>
          <p:nvPr/>
        </p:nvSpPr>
        <p:spPr>
          <a:xfrm>
            <a:off x="767938" y="4551788"/>
            <a:ext cx="1752600" cy="276999"/>
          </a:xfrm>
          <a:prstGeom prst="rect">
            <a:avLst/>
          </a:prstGeom>
          <a:noFill/>
        </p:spPr>
        <p:txBody>
          <a:bodyPr wrap="square" rtlCol="0">
            <a:spAutoFit/>
          </a:bodyPr>
          <a:lstStyle/>
          <a:p>
            <a:r>
              <a:rPr lang="en-US" sz="1200" dirty="0">
                <a:latin typeface="+mj-lt"/>
              </a:rPr>
              <a:t>Relativity</a:t>
            </a:r>
            <a:r>
              <a:rPr lang="en-US" sz="1200" baseline="30000" dirty="0">
                <a:latin typeface="+mj-lt"/>
              </a:rPr>
              <a:t>1</a:t>
            </a:r>
          </a:p>
        </p:txBody>
      </p:sp>
      <p:cxnSp>
        <p:nvCxnSpPr>
          <p:cNvPr id="8" name="Straight Arrow Connector 7"/>
          <p:cNvCxnSpPr>
            <a:stCxn id="13" idx="1"/>
          </p:cNvCxnSpPr>
          <p:nvPr/>
        </p:nvCxnSpPr>
        <p:spPr>
          <a:xfrm flipH="1">
            <a:off x="7391409" y="1606466"/>
            <a:ext cx="609586" cy="355701"/>
          </a:xfrm>
          <a:prstGeom prst="straightConnector1">
            <a:avLst/>
          </a:prstGeom>
          <a:ln w="25400" cmpd="sng">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14" idx="2"/>
          </p:cNvCxnSpPr>
          <p:nvPr/>
        </p:nvCxnSpPr>
        <p:spPr>
          <a:xfrm>
            <a:off x="5105400" y="3116210"/>
            <a:ext cx="2286009" cy="0"/>
          </a:xfrm>
          <a:prstGeom prst="straightConnector1">
            <a:avLst/>
          </a:prstGeom>
          <a:ln w="25400" cmpd="sng">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14" idx="2"/>
          </p:cNvCxnSpPr>
          <p:nvPr/>
        </p:nvCxnSpPr>
        <p:spPr>
          <a:xfrm flipV="1">
            <a:off x="5105400" y="3028612"/>
            <a:ext cx="1219200" cy="87598"/>
          </a:xfrm>
          <a:prstGeom prst="straightConnector1">
            <a:avLst/>
          </a:prstGeom>
          <a:ln w="25400" cmpd="sng">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8000995" y="1352550"/>
            <a:ext cx="914405" cy="507831"/>
          </a:xfrm>
          <a:prstGeom prst="rect">
            <a:avLst/>
          </a:prstGeom>
          <a:noFill/>
        </p:spPr>
        <p:txBody>
          <a:bodyPr wrap="square" rtlCol="0">
            <a:spAutoFit/>
          </a:bodyPr>
          <a:lstStyle/>
          <a:p>
            <a:r>
              <a:rPr lang="en-US" sz="900" dirty="0"/>
              <a:t>Does it not sum to 100%? (It should)</a:t>
            </a:r>
          </a:p>
        </p:txBody>
      </p:sp>
      <p:sp>
        <p:nvSpPr>
          <p:cNvPr id="14" name="TextBox 13"/>
          <p:cNvSpPr txBox="1"/>
          <p:nvPr/>
        </p:nvSpPr>
        <p:spPr>
          <a:xfrm>
            <a:off x="4572000" y="2469879"/>
            <a:ext cx="1066800" cy="646331"/>
          </a:xfrm>
          <a:prstGeom prst="rect">
            <a:avLst/>
          </a:prstGeom>
          <a:noFill/>
        </p:spPr>
        <p:txBody>
          <a:bodyPr wrap="square" rtlCol="0">
            <a:spAutoFit/>
          </a:bodyPr>
          <a:lstStyle/>
          <a:p>
            <a:r>
              <a:rPr lang="en-US" sz="900" dirty="0"/>
              <a:t>Notice how 50% line is around NY on the left and CT on the right</a:t>
            </a:r>
          </a:p>
        </p:txBody>
      </p:sp>
    </p:spTree>
    <p:extLst>
      <p:ext uri="{BB962C8B-B14F-4D97-AF65-F5344CB8AC3E}">
        <p14:creationId xmlns:p14="http://schemas.microsoft.com/office/powerpoint/2010/main" val="522689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337"/>
          <a:stretch/>
        </p:blipFill>
        <p:spPr bwMode="auto">
          <a:xfrm>
            <a:off x="152400" y="895350"/>
            <a:ext cx="5966939"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791200" y="1060470"/>
            <a:ext cx="3281053" cy="830997"/>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Estimated fraction of precipitation lost to evapotranspiration </a:t>
            </a:r>
          </a:p>
          <a:p>
            <a:pPr algn="ctr"/>
            <a:r>
              <a:rPr lang="en-US" sz="1600" dirty="0">
                <a:latin typeface="Arial" panose="020B0604020202020204" pitchFamily="34" charset="0"/>
                <a:cs typeface="Arial" panose="020B0604020202020204" pitchFamily="34" charset="0"/>
              </a:rPr>
              <a:t>1971-2000</a:t>
            </a:r>
          </a:p>
        </p:txBody>
      </p:sp>
      <p:grpSp>
        <p:nvGrpSpPr>
          <p:cNvPr id="10" name="Group 9"/>
          <p:cNvGrpSpPr/>
          <p:nvPr/>
        </p:nvGrpSpPr>
        <p:grpSpPr>
          <a:xfrm>
            <a:off x="6070070" y="2044544"/>
            <a:ext cx="2825860" cy="1402595"/>
            <a:chOff x="5864170" y="2362200"/>
            <a:chExt cx="2825860" cy="1402595"/>
          </a:xfrm>
        </p:grpSpPr>
        <p:pic>
          <p:nvPicPr>
            <p:cNvPr id="11" name="Picture 8" descr="Evapotranspiration Lege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4170" y="2623810"/>
              <a:ext cx="2825860" cy="114098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477000" y="2362200"/>
              <a:ext cx="1676400" cy="261610"/>
            </a:xfrm>
            <a:prstGeom prst="rect">
              <a:avLst/>
            </a:prstGeom>
            <a:noFill/>
          </p:spPr>
          <p:txBody>
            <a:bodyPr wrap="square" rtlCol="0">
              <a:spAutoFit/>
            </a:bodyPr>
            <a:lstStyle/>
            <a:p>
              <a:pPr algn="ctr"/>
              <a:r>
                <a:rPr lang="en-US" sz="1100" i="1" dirty="0"/>
                <a:t>Current Scale</a:t>
              </a:r>
            </a:p>
          </p:txBody>
        </p:sp>
      </p:grpSp>
      <p:sp>
        <p:nvSpPr>
          <p:cNvPr id="13" name="TextBox 12"/>
          <p:cNvSpPr txBox="1"/>
          <p:nvPr/>
        </p:nvSpPr>
        <p:spPr>
          <a:xfrm>
            <a:off x="519192" y="4400550"/>
            <a:ext cx="5330694" cy="738664"/>
          </a:xfrm>
          <a:prstGeom prst="rect">
            <a:avLst/>
          </a:prstGeom>
          <a:solidFill>
            <a:schemeClr val="bg1">
              <a:alpha val="43000"/>
            </a:schemeClr>
          </a:solidFill>
        </p:spPr>
        <p:txBody>
          <a:bodyPr wrap="square" rtlCol="0">
            <a:spAutoFit/>
          </a:bodyPr>
          <a:lstStyle/>
          <a:p>
            <a:r>
              <a:rPr lang="en-US" sz="1400" dirty="0">
                <a:latin typeface="Arial" panose="020B0604020202020204" pitchFamily="34" charset="0"/>
                <a:cs typeface="Arial" panose="020B0604020202020204" pitchFamily="34" charset="0"/>
              </a:rPr>
              <a:t>At first glance, this looks like a significant shift because of the very visual change in color intensity.  Additional time is needed to review the key and identify it represents only a small change.</a:t>
            </a:r>
          </a:p>
        </p:txBody>
      </p:sp>
      <p:sp>
        <p:nvSpPr>
          <p:cNvPr id="16" name="Rectangle 15"/>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AVOID MISLEADING BY</a:t>
            </a:r>
          </a:p>
        </p:txBody>
      </p:sp>
      <p:sp>
        <p:nvSpPr>
          <p:cNvPr id="17" name="Rectangle 16"/>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2">
                    <a:lumMod val="75000"/>
                  </a:schemeClr>
                </a:solidFill>
                <a:latin typeface="Century Gothic" panose="020B0502020202020204" pitchFamily="34" charset="0"/>
                <a:cs typeface="Aharoni" pitchFamily="2" charset="-79"/>
              </a:rPr>
              <a:t>CHOOSING COLOR </a:t>
            </a:r>
            <a:r>
              <a:rPr lang="en-US" sz="4000" b="1" dirty="0">
                <a:solidFill>
                  <a:srgbClr val="7D868C"/>
                </a:solidFill>
                <a:latin typeface="Century Gothic" panose="020B0502020202020204" pitchFamily="34" charset="0"/>
                <a:cs typeface="Aharoni" pitchFamily="2" charset="-79"/>
              </a:rPr>
              <a:t>CAREFULLY</a:t>
            </a:r>
          </a:p>
        </p:txBody>
      </p:sp>
      <p:grpSp>
        <p:nvGrpSpPr>
          <p:cNvPr id="15" name="Group 14"/>
          <p:cNvGrpSpPr/>
          <p:nvPr/>
        </p:nvGrpSpPr>
        <p:grpSpPr>
          <a:xfrm>
            <a:off x="6075246" y="3562350"/>
            <a:ext cx="2815509" cy="1371600"/>
            <a:chOff x="6031972" y="3562350"/>
            <a:chExt cx="2815509" cy="1371600"/>
          </a:xfrm>
        </p:grpSpPr>
        <p:pic>
          <p:nvPicPr>
            <p:cNvPr id="9" name="Picture 10" descr="Evapotranspiration Legend Gra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1972" y="3797144"/>
              <a:ext cx="2815509" cy="113680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477701" y="3562350"/>
              <a:ext cx="2010601" cy="261610"/>
            </a:xfrm>
            <a:prstGeom prst="rect">
              <a:avLst/>
            </a:prstGeom>
            <a:noFill/>
          </p:spPr>
          <p:txBody>
            <a:bodyPr wrap="square" rtlCol="0">
              <a:spAutoFit/>
            </a:bodyPr>
            <a:lstStyle/>
            <a:p>
              <a:pPr algn="ctr"/>
              <a:r>
                <a:rPr lang="en-US" sz="1100" i="1" dirty="0"/>
                <a:t>Current Scale - Luminance</a:t>
              </a:r>
            </a:p>
          </p:txBody>
        </p:sp>
      </p:grpSp>
      <p:grpSp>
        <p:nvGrpSpPr>
          <p:cNvPr id="3" name="Group 2"/>
          <p:cNvGrpSpPr/>
          <p:nvPr/>
        </p:nvGrpSpPr>
        <p:grpSpPr>
          <a:xfrm>
            <a:off x="2160759" y="1235025"/>
            <a:ext cx="1038230" cy="3263950"/>
            <a:chOff x="2160759" y="1235025"/>
            <a:chExt cx="1038230" cy="3263950"/>
          </a:xfrm>
          <a:effectLst/>
        </p:grpSpPr>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0759" y="3333750"/>
              <a:ext cx="877887" cy="1165225"/>
            </a:xfrm>
            <a:prstGeom prst="rect">
              <a:avLst/>
            </a:prstGeom>
            <a:noFill/>
            <a:ln w="9525" cmpd="sng">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rot="201137">
              <a:off x="2902947" y="1235025"/>
              <a:ext cx="296042" cy="2673194"/>
            </a:xfrm>
            <a:prstGeom prst="ellipse">
              <a:avLst/>
            </a:prstGeom>
            <a:noFill/>
            <a:ln w="28575"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0946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6199" y="-190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2">
                    <a:lumMod val="75000"/>
                  </a:schemeClr>
                </a:solidFill>
                <a:latin typeface="Century Gothic" panose="020B0502020202020204" pitchFamily="34" charset="0"/>
                <a:cs typeface="Aharoni" pitchFamily="2" charset="-79"/>
              </a:rPr>
              <a:t>CHOOSE COLOR </a:t>
            </a:r>
            <a:r>
              <a:rPr lang="en-US" sz="4000" b="1" dirty="0">
                <a:solidFill>
                  <a:srgbClr val="7D868C"/>
                </a:solidFill>
                <a:latin typeface="Century Gothic" panose="020B0502020202020204" pitchFamily="34" charset="0"/>
                <a:cs typeface="Aharoni" pitchFamily="2" charset="-79"/>
              </a:rPr>
              <a:t>CAREFULLY</a:t>
            </a:r>
          </a:p>
        </p:txBody>
      </p:sp>
      <p:sp>
        <p:nvSpPr>
          <p:cNvPr id="5" name="Text Placeholder 5"/>
          <p:cNvSpPr txBox="1">
            <a:spLocks/>
          </p:cNvSpPr>
          <p:nvPr/>
        </p:nvSpPr>
        <p:spPr>
          <a:xfrm>
            <a:off x="3962400" y="742950"/>
            <a:ext cx="5029200" cy="1930990"/>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buNone/>
            </a:pPr>
            <a:r>
              <a:rPr lang="en-US" sz="1400" b="1" dirty="0">
                <a:latin typeface="Arial" panose="020B0604020202020204" pitchFamily="34" charset="0"/>
                <a:cs typeface="Arial" panose="020B0604020202020204" pitchFamily="34" charset="0"/>
              </a:rPr>
              <a:t>Single Hue Color Scheme</a:t>
            </a:r>
          </a:p>
          <a:p>
            <a:pPr marL="457200" indent="-457200">
              <a:lnSpc>
                <a:spcPct val="120000"/>
              </a:lnSpc>
              <a:buNone/>
            </a:pPr>
            <a:r>
              <a:rPr lang="en-US" sz="1400" dirty="0">
                <a:latin typeface="Arial" panose="020B0604020202020204" pitchFamily="34" charset="0"/>
                <a:cs typeface="Arial" panose="020B0604020202020204" pitchFamily="34" charset="0"/>
              </a:rPr>
              <a:t>Uses different saturations or values of single color</a:t>
            </a:r>
          </a:p>
          <a:p>
            <a:pPr marL="457200" indent="-457200">
              <a:lnSpc>
                <a:spcPct val="120000"/>
              </a:lnSpc>
              <a:buNone/>
            </a:pPr>
            <a:r>
              <a:rPr lang="en-US" sz="1400" b="1" dirty="0">
                <a:latin typeface="Arial" panose="020B0604020202020204" pitchFamily="34" charset="0"/>
                <a:cs typeface="Arial" panose="020B0604020202020204" pitchFamily="34" charset="0"/>
              </a:rPr>
              <a:t>Pro</a:t>
            </a:r>
            <a:r>
              <a:rPr lang="en-US" sz="1400" dirty="0">
                <a:latin typeface="Arial" panose="020B0604020202020204" pitchFamily="34" charset="0"/>
                <a:cs typeface="Arial" panose="020B0604020202020204" pitchFamily="34" charset="0"/>
              </a:rPr>
              <a:t>:  Effectively shows difference without creating artificial distinctions</a:t>
            </a:r>
          </a:p>
          <a:p>
            <a:pPr marL="457200" indent="-457200">
              <a:lnSpc>
                <a:spcPct val="120000"/>
              </a:lnSpc>
              <a:buNone/>
            </a:pPr>
            <a:r>
              <a:rPr lang="en-US" sz="1400" b="1" dirty="0">
                <a:latin typeface="Arial" panose="020B0604020202020204" pitchFamily="34" charset="0"/>
                <a:cs typeface="Arial" panose="020B0604020202020204" pitchFamily="34" charset="0"/>
              </a:rPr>
              <a:t>Con</a:t>
            </a:r>
            <a:r>
              <a:rPr lang="en-US" sz="1400" dirty="0">
                <a:latin typeface="Arial" panose="020B0604020202020204" pitchFamily="34" charset="0"/>
                <a:cs typeface="Arial" panose="020B0604020202020204" pitchFamily="34" charset="0"/>
              </a:rPr>
              <a:t>:  Bland. Cannot search for or identify individual values easily.</a:t>
            </a:r>
          </a:p>
        </p:txBody>
      </p:sp>
      <p:sp>
        <p:nvSpPr>
          <p:cNvPr id="3" name="Rectangle 2"/>
          <p:cNvSpPr/>
          <p:nvPr/>
        </p:nvSpPr>
        <p:spPr>
          <a:xfrm>
            <a:off x="3975100" y="2958168"/>
            <a:ext cx="5016690" cy="1902059"/>
          </a:xfrm>
          <a:prstGeom prst="rect">
            <a:avLst/>
          </a:prstGeom>
        </p:spPr>
        <p:txBody>
          <a:bodyPr wrap="square">
            <a:spAutoFit/>
          </a:bodyPr>
          <a:lstStyle/>
          <a:p>
            <a:pPr algn="ctr">
              <a:lnSpc>
                <a:spcPct val="120000"/>
              </a:lnSpc>
            </a:pPr>
            <a:r>
              <a:rPr lang="en-US" sz="1400" b="1" dirty="0">
                <a:latin typeface="Arial" panose="020B0604020202020204" pitchFamily="34" charset="0"/>
                <a:cs typeface="Arial" panose="020B0604020202020204" pitchFamily="34" charset="0"/>
              </a:rPr>
              <a:t>Dual Hue Color Scheme</a:t>
            </a:r>
          </a:p>
          <a:p>
            <a:pPr marL="457200" indent="-457200">
              <a:lnSpc>
                <a:spcPct val="120000"/>
              </a:lnSpc>
              <a:buNone/>
            </a:pPr>
            <a:r>
              <a:rPr lang="en-US" sz="1400" dirty="0">
                <a:latin typeface="Arial" panose="020B0604020202020204" pitchFamily="34" charset="0"/>
                <a:cs typeface="Arial" panose="020B0604020202020204" pitchFamily="34" charset="0"/>
              </a:rPr>
              <a:t>Uses different saturations or values of two colors</a:t>
            </a:r>
          </a:p>
          <a:p>
            <a:pPr marL="457200" indent="-457200">
              <a:lnSpc>
                <a:spcPct val="120000"/>
              </a:lnSpc>
              <a:buNone/>
            </a:pPr>
            <a:r>
              <a:rPr lang="en-US" sz="1400" b="1" dirty="0">
                <a:latin typeface="Arial" panose="020B0604020202020204" pitchFamily="34" charset="0"/>
                <a:cs typeface="Arial" panose="020B0604020202020204" pitchFamily="34" charset="0"/>
              </a:rPr>
              <a:t>Pro</a:t>
            </a:r>
            <a:r>
              <a:rPr lang="en-US" sz="1400" dirty="0">
                <a:latin typeface="Arial" panose="020B0604020202020204" pitchFamily="34" charset="0"/>
                <a:cs typeface="Arial" panose="020B0604020202020204" pitchFamily="34" charset="0"/>
              </a:rPr>
              <a:t>:  Same as Single Hue; also easier than single hue scheme to identify individual values</a:t>
            </a:r>
          </a:p>
          <a:p>
            <a:pPr marL="457200" indent="-457200">
              <a:lnSpc>
                <a:spcPct val="120000"/>
              </a:lnSpc>
              <a:buNone/>
            </a:pPr>
            <a:r>
              <a:rPr lang="en-US" sz="1400" b="1" dirty="0">
                <a:latin typeface="Arial" panose="020B0604020202020204" pitchFamily="34" charset="0"/>
                <a:cs typeface="Arial" panose="020B0604020202020204" pitchFamily="34" charset="0"/>
              </a:rPr>
              <a:t>Con</a:t>
            </a:r>
            <a:r>
              <a:rPr lang="en-US" sz="1400" dirty="0">
                <a:latin typeface="Arial" panose="020B0604020202020204" pitchFamily="34" charset="0"/>
                <a:cs typeface="Arial" panose="020B0604020202020204" pitchFamily="34" charset="0"/>
              </a:rPr>
              <a:t>:  Depending on number of gradients, cannot search for or identify individual values easily.  May be challenging for colorblind viewers.</a:t>
            </a:r>
          </a:p>
        </p:txBody>
      </p:sp>
      <p:grpSp>
        <p:nvGrpSpPr>
          <p:cNvPr id="10" name="Group 9"/>
          <p:cNvGrpSpPr/>
          <p:nvPr/>
        </p:nvGrpSpPr>
        <p:grpSpPr>
          <a:xfrm>
            <a:off x="337064" y="2876550"/>
            <a:ext cx="3527123" cy="2194560"/>
            <a:chOff x="494270" y="2947331"/>
            <a:chExt cx="3527123" cy="2194560"/>
          </a:xfrm>
        </p:grpSpPr>
        <p:grpSp>
          <p:nvGrpSpPr>
            <p:cNvPr id="9" name="Group 8"/>
            <p:cNvGrpSpPr/>
            <p:nvPr/>
          </p:nvGrpSpPr>
          <p:grpSpPr>
            <a:xfrm>
              <a:off x="494270" y="3282611"/>
              <a:ext cx="694558" cy="1524000"/>
              <a:chOff x="494270" y="3288030"/>
              <a:chExt cx="694558" cy="1524000"/>
            </a:xfrm>
          </p:grpSpPr>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4998" t="9551" r="23397" b="3857"/>
              <a:stretch/>
            </p:blipFill>
            <p:spPr bwMode="auto">
              <a:xfrm>
                <a:off x="981265" y="3521393"/>
                <a:ext cx="207563"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rot="16200000">
                <a:off x="-83064" y="3865364"/>
                <a:ext cx="1524000" cy="369332"/>
              </a:xfrm>
              <a:prstGeom prst="rect">
                <a:avLst/>
              </a:prstGeom>
              <a:noFill/>
            </p:spPr>
            <p:txBody>
              <a:bodyPr wrap="square" rtlCol="0">
                <a:spAutoFit/>
              </a:bodyPr>
              <a:lstStyle/>
              <a:p>
                <a:pPr algn="ctr"/>
                <a:r>
                  <a:rPr lang="en-US" dirty="0"/>
                  <a:t>Dual Hue</a:t>
                </a:r>
              </a:p>
            </p:txBody>
          </p:sp>
        </p:grpSp>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398" y="2947331"/>
              <a:ext cx="2725995" cy="2194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Group 10"/>
          <p:cNvGrpSpPr/>
          <p:nvPr/>
        </p:nvGrpSpPr>
        <p:grpSpPr>
          <a:xfrm>
            <a:off x="337065" y="611165"/>
            <a:ext cx="3531880" cy="2194560"/>
            <a:chOff x="494269" y="565445"/>
            <a:chExt cx="3531880" cy="2194560"/>
          </a:xfrm>
        </p:grpSpPr>
        <p:grpSp>
          <p:nvGrpSpPr>
            <p:cNvPr id="8" name="Group 7"/>
            <p:cNvGrpSpPr/>
            <p:nvPr/>
          </p:nvGrpSpPr>
          <p:grpSpPr>
            <a:xfrm>
              <a:off x="494269" y="900725"/>
              <a:ext cx="693371" cy="1524000"/>
              <a:chOff x="494269" y="1180420"/>
              <a:chExt cx="693371" cy="1524000"/>
            </a:xfrm>
          </p:grpSpPr>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0700" t="7584" r="25076" b="5202"/>
              <a:stretch/>
            </p:blipFill>
            <p:spPr bwMode="auto">
              <a:xfrm>
                <a:off x="981265" y="1413783"/>
                <a:ext cx="206375"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rot="16200000">
                <a:off x="-83065" y="1757754"/>
                <a:ext cx="1524000" cy="369332"/>
              </a:xfrm>
              <a:prstGeom prst="rect">
                <a:avLst/>
              </a:prstGeom>
              <a:noFill/>
            </p:spPr>
            <p:txBody>
              <a:bodyPr wrap="square" rtlCol="0">
                <a:spAutoFit/>
              </a:bodyPr>
              <a:lstStyle/>
              <a:p>
                <a:pPr algn="ctr"/>
                <a:r>
                  <a:rPr lang="en-US" dirty="0"/>
                  <a:t>Single Hue</a:t>
                </a:r>
              </a:p>
            </p:txBody>
          </p:sp>
        </p:grpSp>
        <p:pic>
          <p:nvPicPr>
            <p:cNvPr id="103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95397" y="565445"/>
              <a:ext cx="2730752" cy="2194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132498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576426657"/>
              </p:ext>
            </p:extLst>
          </p:nvPr>
        </p:nvGraphicFramePr>
        <p:xfrm>
          <a:off x="76201" y="1032510"/>
          <a:ext cx="8991599" cy="4084320"/>
        </p:xfrm>
        <a:graphic>
          <a:graphicData uri="http://schemas.openxmlformats.org/drawingml/2006/table">
            <a:tbl>
              <a:tblPr firstRow="1" bandRow="1">
                <a:tableStyleId>{F5AB1C69-6EDB-4FF4-983F-18BD219EF322}</a:tableStyleId>
              </a:tblPr>
              <a:tblGrid>
                <a:gridCol w="2068956">
                  <a:extLst>
                    <a:ext uri="{9D8B030D-6E8A-4147-A177-3AD203B41FA5}">
                      <a16:colId xmlns:a16="http://schemas.microsoft.com/office/drawing/2014/main" val="20000"/>
                    </a:ext>
                  </a:extLst>
                </a:gridCol>
                <a:gridCol w="2861369">
                  <a:extLst>
                    <a:ext uri="{9D8B030D-6E8A-4147-A177-3AD203B41FA5}">
                      <a16:colId xmlns:a16="http://schemas.microsoft.com/office/drawing/2014/main" val="20001"/>
                    </a:ext>
                  </a:extLst>
                </a:gridCol>
                <a:gridCol w="1868112">
                  <a:extLst>
                    <a:ext uri="{9D8B030D-6E8A-4147-A177-3AD203B41FA5}">
                      <a16:colId xmlns:a16="http://schemas.microsoft.com/office/drawing/2014/main" val="20002"/>
                    </a:ext>
                  </a:extLst>
                </a:gridCol>
                <a:gridCol w="2193162">
                  <a:extLst>
                    <a:ext uri="{9D8B030D-6E8A-4147-A177-3AD203B41FA5}">
                      <a16:colId xmlns:a16="http://schemas.microsoft.com/office/drawing/2014/main" val="20003"/>
                    </a:ext>
                  </a:extLst>
                </a:gridCol>
              </a:tblGrid>
              <a:tr h="426720">
                <a:tc>
                  <a:txBody>
                    <a:bodyPr/>
                    <a:lstStyle/>
                    <a:p>
                      <a:pPr algn="ctr"/>
                      <a:endParaRPr lang="en-US" sz="1400" b="0" dirty="0">
                        <a:solidFill>
                          <a:schemeClr val="tx1"/>
                        </a:solidFill>
                        <a:latin typeface="Arial" panose="020B0604020202020204" pitchFamily="34" charset="0"/>
                        <a:cs typeface="Arial" panose="020B0604020202020204" pitchFamily="34" charset="0"/>
                      </a:endParaRPr>
                    </a:p>
                  </a:txBody>
                  <a:tcPr marT="91440" marB="9144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solidFill>
                          <a:latin typeface="Arial" panose="020B0604020202020204" pitchFamily="34" charset="0"/>
                          <a:cs typeface="Arial" panose="020B0604020202020204" pitchFamily="34" charset="0"/>
                        </a:rPr>
                        <a:t>Demo</a:t>
                      </a:r>
                    </a:p>
                  </a:txBody>
                  <a:tcPr marT="91440" marB="9144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solidFill>
                          <a:latin typeface="Arial" panose="020B0604020202020204" pitchFamily="34" charset="0"/>
                          <a:cs typeface="Arial" panose="020B0604020202020204" pitchFamily="34" charset="0"/>
                        </a:rPr>
                        <a:t>Best to Show</a:t>
                      </a:r>
                    </a:p>
                  </a:txBody>
                  <a:tcPr marT="91440" marB="9144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solidFill>
                          <a:latin typeface="Arial" panose="020B0604020202020204" pitchFamily="34" charset="0"/>
                          <a:cs typeface="Arial" panose="020B0604020202020204" pitchFamily="34" charset="0"/>
                        </a:rPr>
                        <a:t>Application</a:t>
                      </a:r>
                    </a:p>
                  </a:txBody>
                  <a:tcPr marT="91440" marB="9144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31520">
                <a:tc>
                  <a:txBody>
                    <a:bodyPr/>
                    <a:lstStyle/>
                    <a:p>
                      <a:pPr algn="ctr"/>
                      <a:r>
                        <a:rPr lang="en-US" sz="1600" b="1" dirty="0">
                          <a:solidFill>
                            <a:schemeClr val="tx1"/>
                          </a:solidFill>
                          <a:latin typeface="Arial" panose="020B0604020202020204" pitchFamily="34" charset="0"/>
                          <a:cs typeface="Arial" panose="020B0604020202020204" pitchFamily="34" charset="0"/>
                        </a:rPr>
                        <a:t>Shape</a:t>
                      </a:r>
                      <a:endParaRPr lang="en-US" sz="1400" b="1" dirty="0">
                        <a:solidFill>
                          <a:schemeClr val="tx1"/>
                        </a:solidFill>
                        <a:latin typeface="Arial" panose="020B0604020202020204" pitchFamily="34" charset="0"/>
                        <a:cs typeface="Arial" panose="020B0604020202020204" pitchFamily="34" charset="0"/>
                      </a:endParaRPr>
                    </a:p>
                  </a:txBody>
                  <a:tcPr marT="91440" marB="9144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0" dirty="0">
                        <a:solidFill>
                          <a:schemeClr val="tx1"/>
                        </a:solidFill>
                        <a:latin typeface="Arial" panose="020B0604020202020204" pitchFamily="34" charset="0"/>
                        <a:cs typeface="Arial" panose="020B0604020202020204" pitchFamily="34" charset="0"/>
                      </a:endParaRPr>
                    </a:p>
                  </a:txBody>
                  <a:tcPr marT="91440" marB="9144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latin typeface="Arial" panose="020B0604020202020204" pitchFamily="34" charset="0"/>
                          <a:cs typeface="Arial" panose="020B0604020202020204" pitchFamily="34" charset="0"/>
                        </a:rPr>
                        <a:t>Qualitative</a:t>
                      </a:r>
                      <a:r>
                        <a:rPr lang="en-US" sz="1400" b="0" baseline="0" dirty="0">
                          <a:solidFill>
                            <a:schemeClr val="tx1"/>
                          </a:solidFill>
                          <a:latin typeface="Arial" panose="020B0604020202020204" pitchFamily="34" charset="0"/>
                          <a:cs typeface="Arial" panose="020B0604020202020204" pitchFamily="34" charset="0"/>
                        </a:rPr>
                        <a:t> difference</a:t>
                      </a:r>
                      <a:endParaRPr lang="en-US" sz="1400" b="0" dirty="0">
                        <a:solidFill>
                          <a:schemeClr val="tx1"/>
                        </a:solidFill>
                        <a:latin typeface="Arial" panose="020B0604020202020204" pitchFamily="34" charset="0"/>
                        <a:cs typeface="Arial" panose="020B0604020202020204" pitchFamily="34" charset="0"/>
                      </a:endParaRPr>
                    </a:p>
                  </a:txBody>
                  <a:tcPr marT="91440" marB="9144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dirty="0">
                          <a:solidFill>
                            <a:schemeClr val="tx1"/>
                          </a:solidFill>
                          <a:latin typeface="Arial" panose="020B0604020202020204" pitchFamily="34" charset="0"/>
                          <a:cs typeface="Arial" panose="020B0604020202020204" pitchFamily="34" charset="0"/>
                        </a:rPr>
                        <a:t>Categories; </a:t>
                      </a:r>
                      <a:r>
                        <a:rPr lang="en-US" sz="1200" b="0" baseline="0" dirty="0">
                          <a:solidFill>
                            <a:schemeClr val="tx1"/>
                          </a:solidFill>
                          <a:latin typeface="Arial" panose="020B0604020202020204" pitchFamily="34" charset="0"/>
                          <a:cs typeface="Arial" panose="020B0604020202020204" pitchFamily="34" charset="0"/>
                        </a:rPr>
                        <a:t>indicating different phases / categories in a flowchart</a:t>
                      </a:r>
                    </a:p>
                  </a:txBody>
                  <a:tcPr marT="91440" marB="91440">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31520">
                <a:tc>
                  <a:txBody>
                    <a:bodyPr/>
                    <a:lstStyle/>
                    <a:p>
                      <a:pPr algn="ctr"/>
                      <a:r>
                        <a:rPr lang="en-US" sz="1600" b="1" dirty="0">
                          <a:solidFill>
                            <a:schemeClr val="tx1"/>
                          </a:solidFill>
                          <a:latin typeface="Arial" panose="020B0604020202020204" pitchFamily="34" charset="0"/>
                          <a:cs typeface="Arial" panose="020B0604020202020204" pitchFamily="34" charset="0"/>
                        </a:rPr>
                        <a:t>Size</a:t>
                      </a:r>
                      <a:endParaRPr lang="en-US" sz="1400" b="1" dirty="0">
                        <a:solidFill>
                          <a:schemeClr val="tx1"/>
                        </a:solidFill>
                        <a:latin typeface="Arial" panose="020B0604020202020204" pitchFamily="34" charset="0"/>
                        <a:cs typeface="Arial" panose="020B0604020202020204" pitchFamily="34" charset="0"/>
                      </a:endParaRPr>
                    </a:p>
                  </a:txBody>
                  <a:tcPr marT="91440" marB="9144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0" dirty="0">
                        <a:solidFill>
                          <a:schemeClr val="tx1"/>
                        </a:solidFill>
                        <a:latin typeface="Arial" panose="020B0604020202020204" pitchFamily="34" charset="0"/>
                        <a:cs typeface="Arial" panose="020B0604020202020204" pitchFamily="34" charset="0"/>
                      </a:endParaRPr>
                    </a:p>
                  </a:txBody>
                  <a:tcPr marT="91440" marB="9144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1" dirty="0">
                          <a:solidFill>
                            <a:schemeClr val="tx1"/>
                          </a:solidFill>
                          <a:latin typeface="Arial" panose="020B0604020202020204" pitchFamily="34" charset="0"/>
                          <a:cs typeface="Arial" panose="020B0604020202020204" pitchFamily="34" charset="0"/>
                        </a:rPr>
                        <a:t>Quantitative</a:t>
                      </a:r>
                      <a:r>
                        <a:rPr lang="en-US" sz="1400" b="0" dirty="0">
                          <a:solidFill>
                            <a:schemeClr val="tx1"/>
                          </a:solidFill>
                          <a:latin typeface="Arial" panose="020B0604020202020204" pitchFamily="34" charset="0"/>
                          <a:cs typeface="Arial" panose="020B0604020202020204" pitchFamily="34" charset="0"/>
                        </a:rPr>
                        <a:t> differences</a:t>
                      </a:r>
                    </a:p>
                  </a:txBody>
                  <a:tcPr marT="91440" marB="9144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b="0" dirty="0">
                        <a:solidFill>
                          <a:schemeClr val="tx1"/>
                        </a:solidFill>
                        <a:latin typeface="Arial" panose="020B0604020202020204" pitchFamily="34" charset="0"/>
                        <a:cs typeface="Arial" panose="020B0604020202020204" pitchFamily="34" charset="0"/>
                      </a:endParaRPr>
                    </a:p>
                  </a:txBody>
                  <a:tcPr marT="91440" marB="91440">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31520">
                <a:tc>
                  <a:txBody>
                    <a:bodyPr/>
                    <a:lstStyle/>
                    <a:p>
                      <a:pPr algn="ctr"/>
                      <a:r>
                        <a:rPr lang="en-US" sz="1600" b="1" dirty="0">
                          <a:solidFill>
                            <a:schemeClr val="tx1"/>
                          </a:solidFill>
                          <a:latin typeface="Arial" panose="020B0604020202020204" pitchFamily="34" charset="0"/>
                          <a:cs typeface="Arial" panose="020B0604020202020204" pitchFamily="34" charset="0"/>
                        </a:rPr>
                        <a:t>Hue</a:t>
                      </a:r>
                      <a:endParaRPr lang="en-US" sz="1400" b="1" dirty="0">
                        <a:solidFill>
                          <a:schemeClr val="tx1"/>
                        </a:solidFill>
                        <a:latin typeface="Arial" panose="020B0604020202020204" pitchFamily="34" charset="0"/>
                        <a:cs typeface="Arial" panose="020B0604020202020204" pitchFamily="34" charset="0"/>
                      </a:endParaRPr>
                    </a:p>
                    <a:p>
                      <a:pPr algn="ctr"/>
                      <a:r>
                        <a:rPr lang="en-US" sz="900" b="1" dirty="0">
                          <a:solidFill>
                            <a:schemeClr val="tx1"/>
                          </a:solidFill>
                          <a:latin typeface="Arial" panose="020B0604020202020204" pitchFamily="34" charset="0"/>
                          <a:cs typeface="Arial" panose="020B0604020202020204" pitchFamily="34" charset="0"/>
                        </a:rPr>
                        <a:t>RGB / CMYK</a:t>
                      </a:r>
                    </a:p>
                  </a:txBody>
                  <a:tcPr marT="91440" marB="9144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0" dirty="0">
                        <a:solidFill>
                          <a:schemeClr val="tx1"/>
                        </a:solidFill>
                        <a:latin typeface="Arial" panose="020B0604020202020204" pitchFamily="34" charset="0"/>
                        <a:cs typeface="Arial" panose="020B0604020202020204" pitchFamily="34" charset="0"/>
                      </a:endParaRPr>
                    </a:p>
                  </a:txBody>
                  <a:tcPr marT="91440" marB="9144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latin typeface="Arial" panose="020B0604020202020204" pitchFamily="34" charset="0"/>
                          <a:cs typeface="Arial" panose="020B0604020202020204" pitchFamily="34" charset="0"/>
                        </a:rPr>
                        <a:t>Qualitative</a:t>
                      </a:r>
                      <a:r>
                        <a:rPr lang="en-US" sz="1400" b="0" baseline="0" dirty="0">
                          <a:solidFill>
                            <a:schemeClr val="tx1"/>
                          </a:solidFill>
                          <a:latin typeface="Arial" panose="020B0604020202020204" pitchFamily="34" charset="0"/>
                          <a:cs typeface="Arial" panose="020B0604020202020204" pitchFamily="34" charset="0"/>
                        </a:rPr>
                        <a:t> difference</a:t>
                      </a:r>
                      <a:endParaRPr lang="en-US" sz="1400" b="0" dirty="0">
                        <a:solidFill>
                          <a:schemeClr val="tx1"/>
                        </a:solidFill>
                        <a:latin typeface="Arial" panose="020B0604020202020204" pitchFamily="34" charset="0"/>
                        <a:cs typeface="Arial" panose="020B0604020202020204" pitchFamily="34" charset="0"/>
                      </a:endParaRPr>
                    </a:p>
                  </a:txBody>
                  <a:tcPr marT="91440" marB="9144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dirty="0">
                          <a:solidFill>
                            <a:schemeClr val="tx1"/>
                          </a:solidFill>
                          <a:latin typeface="Arial" panose="020B0604020202020204" pitchFamily="34" charset="0"/>
                          <a:cs typeface="Arial" panose="020B0604020202020204" pitchFamily="34" charset="0"/>
                        </a:rPr>
                        <a:t>Categories (i.e., product classes, brands)</a:t>
                      </a:r>
                    </a:p>
                  </a:txBody>
                  <a:tcPr marT="91440" marB="91440">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31520">
                <a:tc>
                  <a:txBody>
                    <a:bodyPr/>
                    <a:lstStyle/>
                    <a:p>
                      <a:pPr algn="ctr"/>
                      <a:r>
                        <a:rPr lang="en-US" sz="1400" b="1" dirty="0">
                          <a:solidFill>
                            <a:schemeClr val="tx1"/>
                          </a:solidFill>
                          <a:latin typeface="Arial" panose="020B0604020202020204" pitchFamily="34" charset="0"/>
                          <a:cs typeface="Arial" panose="020B0604020202020204" pitchFamily="34" charset="0"/>
                        </a:rPr>
                        <a:t>Intensity/Saturation</a:t>
                      </a:r>
                    </a:p>
                    <a:p>
                      <a:pPr algn="l"/>
                      <a:r>
                        <a:rPr lang="en-US" sz="900" b="1" dirty="0">
                          <a:solidFill>
                            <a:schemeClr val="tx1"/>
                          </a:solidFill>
                          <a:latin typeface="Arial" panose="020B0604020202020204" pitchFamily="34" charset="0"/>
                          <a:cs typeface="Arial" panose="020B0604020202020204" pitchFamily="34" charset="0"/>
                        </a:rPr>
                        <a:t>Brightness or Force of the</a:t>
                      </a:r>
                      <a:r>
                        <a:rPr lang="en-US" sz="900" b="1" baseline="0" dirty="0">
                          <a:solidFill>
                            <a:schemeClr val="tx1"/>
                          </a:solidFill>
                          <a:latin typeface="Arial" panose="020B0604020202020204" pitchFamily="34" charset="0"/>
                          <a:cs typeface="Arial" panose="020B0604020202020204" pitchFamily="34" charset="0"/>
                        </a:rPr>
                        <a:t> color</a:t>
                      </a:r>
                      <a:endParaRPr lang="en-US" sz="900" b="1" dirty="0">
                        <a:solidFill>
                          <a:schemeClr val="tx1"/>
                        </a:solidFill>
                        <a:latin typeface="Arial" panose="020B0604020202020204" pitchFamily="34" charset="0"/>
                        <a:cs typeface="Arial" panose="020B0604020202020204" pitchFamily="34" charset="0"/>
                      </a:endParaRPr>
                    </a:p>
                  </a:txBody>
                  <a:tcPr marT="91440" marB="9144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0" dirty="0">
                        <a:solidFill>
                          <a:schemeClr val="tx1"/>
                        </a:solidFill>
                        <a:latin typeface="Arial" panose="020B0604020202020204" pitchFamily="34" charset="0"/>
                        <a:cs typeface="Arial" panose="020B0604020202020204" pitchFamily="34" charset="0"/>
                      </a:endParaRPr>
                    </a:p>
                  </a:txBody>
                  <a:tcPr marT="91440" marB="9144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Arial" panose="020B0604020202020204" pitchFamily="34" charset="0"/>
                          <a:cs typeface="Arial" panose="020B0604020202020204" pitchFamily="34" charset="0"/>
                        </a:rPr>
                        <a:t>Qualitative</a:t>
                      </a:r>
                      <a:r>
                        <a:rPr lang="en-US" sz="1400" b="0" baseline="0" dirty="0">
                          <a:solidFill>
                            <a:schemeClr val="tx1"/>
                          </a:solidFill>
                          <a:latin typeface="Arial" panose="020B0604020202020204" pitchFamily="34" charset="0"/>
                          <a:cs typeface="Arial" panose="020B0604020202020204" pitchFamily="34" charset="0"/>
                        </a:rPr>
                        <a:t> difference</a:t>
                      </a:r>
                      <a:endParaRPr lang="en-US" sz="1400" b="0" dirty="0">
                        <a:solidFill>
                          <a:schemeClr val="tx1"/>
                        </a:solidFill>
                        <a:latin typeface="Arial" panose="020B0604020202020204" pitchFamily="34" charset="0"/>
                        <a:cs typeface="Arial" panose="020B0604020202020204" pitchFamily="34" charset="0"/>
                      </a:endParaRPr>
                    </a:p>
                  </a:txBody>
                  <a:tcPr marT="91440" marB="9144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Arial" panose="020B0604020202020204" pitchFamily="34" charset="0"/>
                          <a:cs typeface="Arial" panose="020B0604020202020204" pitchFamily="34" charset="0"/>
                        </a:rPr>
                        <a:t>Differences within one category (i.e., products w/in a class, progression over</a:t>
                      </a:r>
                      <a:r>
                        <a:rPr lang="en-US" sz="1200" b="0" baseline="0" dirty="0">
                          <a:solidFill>
                            <a:schemeClr val="tx1"/>
                          </a:solidFill>
                          <a:latin typeface="Arial" panose="020B0604020202020204" pitchFamily="34" charset="0"/>
                          <a:cs typeface="Arial" panose="020B0604020202020204" pitchFamily="34" charset="0"/>
                        </a:rPr>
                        <a:t> time</a:t>
                      </a:r>
                      <a:r>
                        <a:rPr lang="en-US" sz="1200" b="0" dirty="0">
                          <a:solidFill>
                            <a:schemeClr val="tx1"/>
                          </a:solidFill>
                          <a:latin typeface="Arial" panose="020B0604020202020204" pitchFamily="34" charset="0"/>
                          <a:cs typeface="Arial" panose="020B0604020202020204" pitchFamily="34" charset="0"/>
                        </a:rPr>
                        <a:t>)</a:t>
                      </a:r>
                    </a:p>
                  </a:txBody>
                  <a:tcPr marT="91440" marB="91440">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31520">
                <a:tc>
                  <a:txBody>
                    <a:bodyPr/>
                    <a:lstStyle/>
                    <a:p>
                      <a:pPr algn="ctr"/>
                      <a:r>
                        <a:rPr lang="en-US" sz="1600" b="1" dirty="0">
                          <a:solidFill>
                            <a:schemeClr val="tx1"/>
                          </a:solidFill>
                          <a:latin typeface="Arial" panose="020B0604020202020204" pitchFamily="34" charset="0"/>
                          <a:cs typeface="Arial" panose="020B0604020202020204" pitchFamily="34" charset="0"/>
                        </a:rPr>
                        <a:t>Value</a:t>
                      </a:r>
                      <a:endParaRPr lang="en-US" sz="1400" b="1" dirty="0">
                        <a:solidFill>
                          <a:schemeClr val="tx1"/>
                        </a:solidFill>
                        <a:latin typeface="Arial" panose="020B0604020202020204" pitchFamily="34" charset="0"/>
                        <a:cs typeface="Arial" panose="020B0604020202020204" pitchFamily="34" charset="0"/>
                      </a:endParaRPr>
                    </a:p>
                    <a:p>
                      <a:pPr algn="l"/>
                      <a:r>
                        <a:rPr lang="en-US" sz="900" b="1" dirty="0">
                          <a:solidFill>
                            <a:schemeClr val="tx1"/>
                          </a:solidFill>
                          <a:latin typeface="Arial" panose="020B0604020202020204" pitchFamily="34" charset="0"/>
                          <a:cs typeface="Arial" panose="020B0604020202020204" pitchFamily="34" charset="0"/>
                        </a:rPr>
                        <a:t>Lightness</a:t>
                      </a:r>
                      <a:r>
                        <a:rPr lang="en-US" sz="900" b="1" baseline="0" dirty="0">
                          <a:solidFill>
                            <a:schemeClr val="tx1"/>
                          </a:solidFill>
                          <a:latin typeface="Arial" panose="020B0604020202020204" pitchFamily="34" charset="0"/>
                          <a:cs typeface="Arial" panose="020B0604020202020204" pitchFamily="34" charset="0"/>
                        </a:rPr>
                        <a:t> or Darkness of color</a:t>
                      </a:r>
                      <a:endParaRPr lang="en-US" sz="900" b="1" dirty="0">
                        <a:solidFill>
                          <a:schemeClr val="tx1"/>
                        </a:solidFill>
                        <a:latin typeface="Arial" panose="020B0604020202020204" pitchFamily="34" charset="0"/>
                        <a:cs typeface="Arial" panose="020B0604020202020204" pitchFamily="34" charset="0"/>
                      </a:endParaRPr>
                    </a:p>
                  </a:txBody>
                  <a:tcPr marT="91440" marB="9144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0" dirty="0">
                        <a:solidFill>
                          <a:schemeClr val="tx1"/>
                        </a:solidFill>
                        <a:latin typeface="Arial" panose="020B0604020202020204" pitchFamily="34" charset="0"/>
                        <a:cs typeface="Arial" panose="020B0604020202020204" pitchFamily="34" charset="0"/>
                      </a:endParaRPr>
                    </a:p>
                  </a:txBody>
                  <a:tcPr marT="91440" marB="9144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Arial" panose="020B0604020202020204" pitchFamily="34" charset="0"/>
                          <a:cs typeface="Arial" panose="020B0604020202020204" pitchFamily="34" charset="0"/>
                        </a:rPr>
                        <a:t>Qualitative</a:t>
                      </a:r>
                      <a:r>
                        <a:rPr lang="en-US" sz="1400" b="0" baseline="0" dirty="0">
                          <a:solidFill>
                            <a:schemeClr val="tx1"/>
                          </a:solidFill>
                          <a:latin typeface="Arial" panose="020B0604020202020204" pitchFamily="34" charset="0"/>
                          <a:cs typeface="Arial" panose="020B0604020202020204" pitchFamily="34" charset="0"/>
                        </a:rPr>
                        <a:t> difference</a:t>
                      </a:r>
                      <a:endParaRPr lang="en-US" sz="1400" b="0" dirty="0">
                        <a:solidFill>
                          <a:schemeClr val="tx1"/>
                        </a:solidFill>
                        <a:latin typeface="Arial" panose="020B0604020202020204" pitchFamily="34" charset="0"/>
                        <a:cs typeface="Arial" panose="020B0604020202020204" pitchFamily="34" charset="0"/>
                      </a:endParaRPr>
                    </a:p>
                  </a:txBody>
                  <a:tcPr marT="91440" marB="9144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Arial" panose="020B0604020202020204" pitchFamily="34" charset="0"/>
                          <a:cs typeface="Arial" panose="020B0604020202020204" pitchFamily="34" charset="0"/>
                        </a:rPr>
                        <a:t>Differences within one category (i.e., products w/in a class, progression over</a:t>
                      </a:r>
                      <a:r>
                        <a:rPr lang="en-US" sz="1200" b="0" baseline="0" dirty="0">
                          <a:solidFill>
                            <a:schemeClr val="tx1"/>
                          </a:solidFill>
                          <a:latin typeface="Arial" panose="020B0604020202020204" pitchFamily="34" charset="0"/>
                          <a:cs typeface="Arial" panose="020B0604020202020204" pitchFamily="34" charset="0"/>
                        </a:rPr>
                        <a:t> time</a:t>
                      </a:r>
                      <a:r>
                        <a:rPr lang="en-US" sz="1200" b="0" dirty="0">
                          <a:solidFill>
                            <a:schemeClr val="tx1"/>
                          </a:solidFill>
                          <a:latin typeface="Arial" panose="020B0604020202020204" pitchFamily="34" charset="0"/>
                          <a:cs typeface="Arial" panose="020B0604020202020204" pitchFamily="34" charset="0"/>
                        </a:rPr>
                        <a:t>)</a:t>
                      </a:r>
                    </a:p>
                  </a:txBody>
                  <a:tcPr marT="91440" marB="91440">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pSp>
        <p:nvGrpSpPr>
          <p:cNvPr id="4" name="Group 3"/>
          <p:cNvGrpSpPr/>
          <p:nvPr/>
        </p:nvGrpSpPr>
        <p:grpSpPr>
          <a:xfrm>
            <a:off x="2387600" y="1489710"/>
            <a:ext cx="2500884" cy="640080"/>
            <a:chOff x="2387600" y="1489710"/>
            <a:chExt cx="2500884" cy="640080"/>
          </a:xfrm>
        </p:grpSpPr>
        <p:sp>
          <p:nvSpPr>
            <p:cNvPr id="7" name="Oval 6"/>
            <p:cNvSpPr/>
            <p:nvPr/>
          </p:nvSpPr>
          <p:spPr>
            <a:xfrm>
              <a:off x="2387600" y="1581150"/>
              <a:ext cx="457200" cy="457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83000" y="1581537"/>
              <a:ext cx="457200" cy="457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a:off x="3035300" y="1581537"/>
              <a:ext cx="457200" cy="45720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4230116" y="1489710"/>
              <a:ext cx="658368" cy="640080"/>
            </a:xfrm>
            <a:prstGeom prst="star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2570480" y="2234565"/>
            <a:ext cx="2308860" cy="640080"/>
            <a:chOff x="2570480" y="2205990"/>
            <a:chExt cx="2308860" cy="640080"/>
          </a:xfrm>
        </p:grpSpPr>
        <p:sp>
          <p:nvSpPr>
            <p:cNvPr id="11" name="Oval 10"/>
            <p:cNvSpPr/>
            <p:nvPr/>
          </p:nvSpPr>
          <p:spPr>
            <a:xfrm>
              <a:off x="3683000" y="2297430"/>
              <a:ext cx="457200" cy="457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126740" y="2388870"/>
              <a:ext cx="274320" cy="27432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570480" y="2480310"/>
              <a:ext cx="91440" cy="9144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239260" y="2205990"/>
              <a:ext cx="640080" cy="64008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2387600" y="3030220"/>
            <a:ext cx="2400300" cy="457200"/>
            <a:chOff x="2387600" y="2724150"/>
            <a:chExt cx="2400300" cy="457200"/>
          </a:xfrm>
        </p:grpSpPr>
        <p:sp>
          <p:nvSpPr>
            <p:cNvPr id="17" name="Oval 16"/>
            <p:cNvSpPr/>
            <p:nvPr/>
          </p:nvSpPr>
          <p:spPr>
            <a:xfrm>
              <a:off x="2387600" y="2724150"/>
              <a:ext cx="457200" cy="457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35300" y="2724150"/>
              <a:ext cx="457200"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683000" y="2724150"/>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330700" y="2724150"/>
              <a:ext cx="457200" cy="457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2387600" y="3760470"/>
            <a:ext cx="2400300" cy="457200"/>
            <a:chOff x="2387600" y="4343400"/>
            <a:chExt cx="2400300" cy="457200"/>
          </a:xfrm>
        </p:grpSpPr>
        <p:sp>
          <p:nvSpPr>
            <p:cNvPr id="22" name="Oval 21"/>
            <p:cNvSpPr/>
            <p:nvPr/>
          </p:nvSpPr>
          <p:spPr>
            <a:xfrm>
              <a:off x="2387600" y="4343400"/>
              <a:ext cx="457200" cy="457200"/>
            </a:xfrm>
            <a:prstGeom prst="ellipse">
              <a:avLst/>
            </a:prstGeom>
            <a:solidFill>
              <a:srgbClr val="1DF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035300" y="4343400"/>
              <a:ext cx="457200" cy="457200"/>
            </a:xfrm>
            <a:prstGeom prst="ellipse">
              <a:avLst/>
            </a:prstGeom>
            <a:solidFill>
              <a:srgbClr val="4CBA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83000" y="4343400"/>
              <a:ext cx="457200" cy="457200"/>
            </a:xfrm>
            <a:prstGeom prst="ellipse">
              <a:avLst/>
            </a:prstGeom>
            <a:solidFill>
              <a:srgbClr val="6F9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330700" y="4343400"/>
              <a:ext cx="457200" cy="457200"/>
            </a:xfrm>
            <a:prstGeom prst="ellipse">
              <a:avLst/>
            </a:prstGeom>
            <a:solidFill>
              <a:srgbClr val="7E9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2387600" y="4524375"/>
            <a:ext cx="2400300" cy="457200"/>
            <a:chOff x="2387600" y="4476750"/>
            <a:chExt cx="2400300" cy="457200"/>
          </a:xfrm>
        </p:grpSpPr>
        <p:sp>
          <p:nvSpPr>
            <p:cNvPr id="27" name="Oval 26"/>
            <p:cNvSpPr/>
            <p:nvPr/>
          </p:nvSpPr>
          <p:spPr>
            <a:xfrm>
              <a:off x="2387600" y="4476750"/>
              <a:ext cx="457200" cy="4572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035300" y="4476750"/>
              <a:ext cx="457200" cy="4572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683000" y="4476750"/>
              <a:ext cx="457200" cy="457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330700" y="4476750"/>
              <a:ext cx="457200" cy="4572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HELP THE EYE </a:t>
            </a:r>
            <a:r>
              <a:rPr lang="en-US" sz="4000" b="1" dirty="0">
                <a:solidFill>
                  <a:schemeClr val="accent2">
                    <a:lumMod val="75000"/>
                  </a:schemeClr>
                </a:solidFill>
                <a:latin typeface="Century Gothic" panose="020B0502020202020204" pitchFamily="34" charset="0"/>
                <a:cs typeface="Aharoni" pitchFamily="2" charset="-79"/>
              </a:rPr>
              <a:t>COMPARE</a:t>
            </a:r>
          </a:p>
        </p:txBody>
      </p:sp>
      <p:sp>
        <p:nvSpPr>
          <p:cNvPr id="33" name="Rectangle 32"/>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2">
                    <a:lumMod val="75000"/>
                  </a:schemeClr>
                </a:solidFill>
                <a:latin typeface="Century Gothic" panose="020B0502020202020204" pitchFamily="34" charset="0"/>
                <a:cs typeface="Aharoni" pitchFamily="2" charset="-79"/>
              </a:rPr>
              <a:t>THE DATA</a:t>
            </a:r>
            <a:r>
              <a:rPr lang="en-US" sz="4000" b="1" dirty="0">
                <a:solidFill>
                  <a:srgbClr val="7D868C"/>
                </a:solidFill>
                <a:latin typeface="Century Gothic" panose="020B0502020202020204" pitchFamily="34" charset="0"/>
                <a:cs typeface="Aharoni" pitchFamily="2" charset="-79"/>
              </a:rPr>
              <a:t>: SUMMARY</a:t>
            </a:r>
          </a:p>
        </p:txBody>
      </p:sp>
    </p:spTree>
    <p:extLst>
      <p:ext uri="{BB962C8B-B14F-4D97-AF65-F5344CB8AC3E}">
        <p14:creationId xmlns:p14="http://schemas.microsoft.com/office/powerpoint/2010/main" val="1123561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flipH="1">
            <a:off x="1066800" y="317287"/>
            <a:ext cx="2362200" cy="4508927"/>
          </a:xfrm>
          <a:prstGeom prst="rect">
            <a:avLst/>
          </a:prstGeom>
          <a:noFill/>
        </p:spPr>
        <p:txBody>
          <a:bodyPr wrap="square" rtlCol="0">
            <a:spAutoFit/>
          </a:bodyPr>
          <a:lstStyle/>
          <a:p>
            <a:r>
              <a:rPr lang="en-US" sz="28700" dirty="0">
                <a:solidFill>
                  <a:schemeClr val="accent3">
                    <a:lumMod val="60000"/>
                    <a:lumOff val="40000"/>
                  </a:schemeClr>
                </a:solidFill>
                <a:latin typeface="Arial" panose="020B0604020202020204" pitchFamily="34" charset="0"/>
                <a:cs typeface="Arial" panose="020B0604020202020204" pitchFamily="34" charset="0"/>
              </a:rPr>
              <a:t>2</a:t>
            </a:r>
          </a:p>
        </p:txBody>
      </p:sp>
      <p:sp>
        <p:nvSpPr>
          <p:cNvPr id="7" name="Title 1"/>
          <p:cNvSpPr txBox="1">
            <a:spLocks/>
          </p:cNvSpPr>
          <p:nvPr/>
        </p:nvSpPr>
        <p:spPr>
          <a:xfrm flipH="1">
            <a:off x="1999200" y="2211750"/>
            <a:ext cx="3792000" cy="720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a:latin typeface="Century Gothic" panose="020B0502020202020204" pitchFamily="34" charset="0"/>
                <a:cs typeface="Aharoni" panose="02010803020104030203" pitchFamily="2" charset="-79"/>
              </a:rPr>
              <a:t>Tell A Story</a:t>
            </a:r>
          </a:p>
        </p:txBody>
      </p:sp>
    </p:spTree>
    <p:extLst>
      <p:ext uri="{BB962C8B-B14F-4D97-AF65-F5344CB8AC3E}">
        <p14:creationId xmlns:p14="http://schemas.microsoft.com/office/powerpoint/2010/main" val="2667772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4"/>
          <p:cNvGraphicFramePr>
            <a:graphicFrameLocks noGrp="1"/>
          </p:cNvGraphicFramePr>
          <p:nvPr>
            <p:custDataLst>
              <p:tags r:id="rId1"/>
            </p:custDataLst>
            <p:extLst>
              <p:ext uri="{D42A27DB-BD31-4B8C-83A1-F6EECF244321}">
                <p14:modId xmlns:p14="http://schemas.microsoft.com/office/powerpoint/2010/main" val="1097061750"/>
              </p:ext>
            </p:extLst>
          </p:nvPr>
        </p:nvGraphicFramePr>
        <p:xfrm>
          <a:off x="1600200" y="1062990"/>
          <a:ext cx="6477000" cy="2331720"/>
        </p:xfrm>
        <a:graphic>
          <a:graphicData uri="http://schemas.openxmlformats.org/drawingml/2006/table">
            <a:tbl>
              <a:tblPr firstRow="1" bandRow="1">
                <a:tableStyleId>{2D5ABB26-0587-4C30-8999-92F81FD0307C}</a:tableStyleId>
              </a:tblPr>
              <a:tblGrid>
                <a:gridCol w="431054">
                  <a:extLst>
                    <a:ext uri="{9D8B030D-6E8A-4147-A177-3AD203B41FA5}">
                      <a16:colId xmlns:a16="http://schemas.microsoft.com/office/drawing/2014/main" val="20000"/>
                    </a:ext>
                  </a:extLst>
                </a:gridCol>
                <a:gridCol w="6045946">
                  <a:extLst>
                    <a:ext uri="{9D8B030D-6E8A-4147-A177-3AD203B41FA5}">
                      <a16:colId xmlns:a16="http://schemas.microsoft.com/office/drawing/2014/main" val="20001"/>
                    </a:ext>
                  </a:extLst>
                </a:gridCol>
              </a:tblGrid>
              <a:tr h="777240">
                <a:tc>
                  <a:txBody>
                    <a:bodyPr/>
                    <a:lstStyle/>
                    <a:p>
                      <a:pPr algn="ctr"/>
                      <a:r>
                        <a:rPr lang="en-CA" sz="4000" b="1" noProof="0" dirty="0">
                          <a:solidFill>
                            <a:schemeClr val="accent3">
                              <a:lumMod val="75000"/>
                            </a:schemeClr>
                          </a:solidFill>
                          <a:latin typeface="Arial" panose="020B0604020202020204" pitchFamily="34" charset="0"/>
                          <a:cs typeface="Arial" panose="020B0604020202020204" pitchFamily="34" charset="0"/>
                        </a:rPr>
                        <a:t>1</a:t>
                      </a: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defTabSz="914400" eaLnBrk="1" fontAlgn="auto" latinLnBrk="0" hangingPunct="1">
                        <a:lnSpc>
                          <a:spcPct val="150000"/>
                        </a:lnSpc>
                        <a:spcBef>
                          <a:spcPts val="0"/>
                        </a:spcBef>
                        <a:spcAft>
                          <a:spcPts val="0"/>
                        </a:spcAft>
                        <a:buClrTx/>
                        <a:buSzTx/>
                        <a:buFont typeface="+mj-lt"/>
                        <a:buNone/>
                        <a:tabLst/>
                        <a:defRPr/>
                      </a:pPr>
                      <a:r>
                        <a:rPr kumimoji="0" lang="en-US" sz="20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Let the Story lead the Visual.</a:t>
                      </a:r>
                      <a:endParaRPr lang="en-CA" sz="2000" b="0" noProof="0" dirty="0">
                        <a:solidFill>
                          <a:schemeClr val="tx1"/>
                        </a:solidFill>
                        <a:latin typeface="Arial" panose="020B0604020202020204" pitchFamily="34" charset="0"/>
                        <a:cs typeface="Arial" panose="020B0604020202020204" pitchFamily="34" charset="0"/>
                      </a:endParaRP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77240">
                <a:tc>
                  <a:txBody>
                    <a:bodyPr/>
                    <a:lstStyle/>
                    <a:p>
                      <a:pPr algn="ctr"/>
                      <a:r>
                        <a:rPr lang="en-CA" sz="4000" b="1" noProof="0" dirty="0">
                          <a:solidFill>
                            <a:schemeClr val="accent3">
                              <a:lumMod val="75000"/>
                            </a:schemeClr>
                          </a:solidFill>
                          <a:latin typeface="Arial" panose="020B0604020202020204" pitchFamily="34" charset="0"/>
                          <a:cs typeface="Arial" panose="020B0604020202020204" pitchFamily="34" charset="0"/>
                        </a:rPr>
                        <a:t>2</a:t>
                      </a: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defTabSz="914400" eaLnBrk="1" fontAlgn="auto" latinLnBrk="0" hangingPunct="1">
                        <a:lnSpc>
                          <a:spcPct val="150000"/>
                        </a:lnSpc>
                        <a:spcBef>
                          <a:spcPts val="0"/>
                        </a:spcBef>
                        <a:spcAft>
                          <a:spcPts val="0"/>
                        </a:spcAft>
                        <a:buClrTx/>
                        <a:buSzTx/>
                        <a:buFont typeface="+mj-lt"/>
                        <a:buNone/>
                        <a:tabLst/>
                        <a:defRPr/>
                      </a:pPr>
                      <a:r>
                        <a:rPr kumimoji="0" lang="en-US" sz="20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Create a structure</a:t>
                      </a:r>
                      <a:endParaRPr lang="en-CA" sz="2000" b="0" noProof="0" dirty="0">
                        <a:solidFill>
                          <a:schemeClr val="tx1"/>
                        </a:solidFill>
                        <a:latin typeface="Arial" panose="020B0604020202020204" pitchFamily="34" charset="0"/>
                        <a:cs typeface="Arial" panose="020B0604020202020204" pitchFamily="34" charset="0"/>
                      </a:endParaRP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77240">
                <a:tc>
                  <a:txBody>
                    <a:bodyPr/>
                    <a:lstStyle/>
                    <a:p>
                      <a:pPr algn="ctr"/>
                      <a:r>
                        <a:rPr lang="en-CA" sz="4000" b="1" noProof="0" dirty="0">
                          <a:solidFill>
                            <a:schemeClr val="accent3">
                              <a:lumMod val="75000"/>
                            </a:schemeClr>
                          </a:solidFill>
                          <a:latin typeface="Arial" panose="020B0604020202020204" pitchFamily="34" charset="0"/>
                          <a:cs typeface="Arial" panose="020B0604020202020204" pitchFamily="34" charset="0"/>
                        </a:rPr>
                        <a:t>3</a:t>
                      </a: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defTabSz="914400" eaLnBrk="1" fontAlgn="auto" latinLnBrk="0" hangingPunct="1">
                        <a:lnSpc>
                          <a:spcPct val="150000"/>
                        </a:lnSpc>
                        <a:spcBef>
                          <a:spcPts val="0"/>
                        </a:spcBef>
                        <a:spcAft>
                          <a:spcPts val="0"/>
                        </a:spcAft>
                        <a:buClrTx/>
                        <a:buSzTx/>
                        <a:buFont typeface="+mj-lt"/>
                        <a:buNone/>
                        <a:tabLst/>
                        <a:defRPr/>
                      </a:pPr>
                      <a:r>
                        <a:rPr lang="en-US" sz="2000" b="0" kern="0" dirty="0">
                          <a:solidFill>
                            <a:schemeClr val="tx1"/>
                          </a:solidFill>
                          <a:latin typeface="Arial" panose="020B0604020202020204" pitchFamily="34" charset="0"/>
                          <a:ea typeface="+mn-ea"/>
                          <a:cs typeface="Arial" panose="020B0604020202020204" pitchFamily="34" charset="0"/>
                        </a:rPr>
                        <a:t>Show Trends, not Specifics (unless required)</a:t>
                      </a: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156021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p:cNvSpPr txBox="1">
            <a:spLocks/>
          </p:cNvSpPr>
          <p:nvPr/>
        </p:nvSpPr>
        <p:spPr>
          <a:xfrm>
            <a:off x="457200" y="1123951"/>
            <a:ext cx="8229600" cy="2971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1600" dirty="0">
                <a:latin typeface="Arial" panose="020B0604020202020204" pitchFamily="34" charset="0"/>
                <a:cs typeface="Arial" panose="020B0604020202020204" pitchFamily="34" charset="0"/>
              </a:rPr>
              <a:t>Data is our friend.  On a fundamental level, the job of an analyst is to collect and analyze data in such a way that it contributes to a positive decision-making process.  </a:t>
            </a:r>
          </a:p>
          <a:p>
            <a:pPr marL="0" indent="0">
              <a:lnSpc>
                <a:spcPct val="120000"/>
              </a:lnSpc>
              <a:buNone/>
            </a:pPr>
            <a:endParaRPr lang="en-US" sz="1200" dirty="0">
              <a:latin typeface="Arial" panose="020B0604020202020204" pitchFamily="34" charset="0"/>
              <a:cs typeface="Arial" panose="020B0604020202020204" pitchFamily="34" charset="0"/>
            </a:endParaRPr>
          </a:p>
          <a:p>
            <a:pPr marL="0" indent="0">
              <a:lnSpc>
                <a:spcPct val="120000"/>
              </a:lnSpc>
              <a:buNone/>
            </a:pPr>
            <a:r>
              <a:rPr lang="en-US" sz="1600" dirty="0">
                <a:latin typeface="Arial" panose="020B0604020202020204" pitchFamily="34" charset="0"/>
                <a:cs typeface="Arial" panose="020B0604020202020204" pitchFamily="34" charset="0"/>
              </a:rPr>
              <a:t>Our clients may not be as at home with data. They:</a:t>
            </a:r>
          </a:p>
          <a:p>
            <a:pPr>
              <a:lnSpc>
                <a:spcPct val="120000"/>
              </a:lnSpc>
              <a:buFont typeface="+mj-lt"/>
              <a:buAutoNum type="arabicPeriod"/>
            </a:pPr>
            <a:r>
              <a:rPr lang="en-US" sz="1600" dirty="0">
                <a:latin typeface="Arial" panose="020B0604020202020204" pitchFamily="34" charset="0"/>
                <a:cs typeface="Arial" panose="020B0604020202020204" pitchFamily="34" charset="0"/>
              </a:rPr>
              <a:t>Need to know </a:t>
            </a:r>
            <a:r>
              <a:rPr lang="en-US" sz="1600" i="1" dirty="0">
                <a:latin typeface="Arial" panose="020B0604020202020204" pitchFamily="34" charset="0"/>
                <a:cs typeface="Arial" panose="020B0604020202020204" pitchFamily="34" charset="0"/>
              </a:rPr>
              <a:t>what it means</a:t>
            </a:r>
            <a:r>
              <a:rPr lang="en-US" sz="1600" dirty="0">
                <a:latin typeface="Arial" panose="020B0604020202020204" pitchFamily="34" charset="0"/>
                <a:cs typeface="Arial" panose="020B0604020202020204" pitchFamily="34" charset="0"/>
              </a:rPr>
              <a:t> – our reports must be intelligent and educational.</a:t>
            </a:r>
          </a:p>
          <a:p>
            <a:pPr>
              <a:lnSpc>
                <a:spcPct val="120000"/>
              </a:lnSpc>
              <a:buFont typeface="+mj-lt"/>
              <a:buAutoNum type="arabicPeriod"/>
            </a:pPr>
            <a:r>
              <a:rPr lang="en-US" sz="1600" dirty="0">
                <a:latin typeface="Arial" panose="020B0604020202020204" pitchFamily="34" charset="0"/>
                <a:cs typeface="Arial" panose="020B0604020202020204" pitchFamily="34" charset="0"/>
              </a:rPr>
              <a:t>Need to know </a:t>
            </a:r>
            <a:r>
              <a:rPr lang="en-US" sz="1600" i="1" dirty="0">
                <a:latin typeface="Arial" panose="020B0604020202020204" pitchFamily="34" charset="0"/>
                <a:cs typeface="Arial" panose="020B0604020202020204" pitchFamily="34" charset="0"/>
              </a:rPr>
              <a:t>what to do</a:t>
            </a:r>
            <a:r>
              <a:rPr lang="en-US" sz="1600" dirty="0">
                <a:latin typeface="Arial" panose="020B0604020202020204" pitchFamily="34" charset="0"/>
                <a:cs typeface="Arial" panose="020B0604020202020204" pitchFamily="34" charset="0"/>
              </a:rPr>
              <a:t> – our presentations must be actionable.</a:t>
            </a:r>
          </a:p>
          <a:p>
            <a:pPr marL="0" indent="0">
              <a:lnSpc>
                <a:spcPct val="120000"/>
              </a:lnSpc>
              <a:buNone/>
            </a:pPr>
            <a:endParaRPr lang="en-US" sz="1200" dirty="0">
              <a:latin typeface="Arial" panose="020B0604020202020204" pitchFamily="34" charset="0"/>
              <a:cs typeface="Arial" panose="020B0604020202020204" pitchFamily="34" charset="0"/>
            </a:endParaRPr>
          </a:p>
          <a:p>
            <a:pPr marL="0" indent="0">
              <a:lnSpc>
                <a:spcPct val="120000"/>
              </a:lnSpc>
              <a:buNone/>
            </a:pPr>
            <a:r>
              <a:rPr lang="en-US" sz="1600" dirty="0">
                <a:latin typeface="Arial" panose="020B0604020202020204" pitchFamily="34" charset="0"/>
                <a:cs typeface="Arial" panose="020B0604020202020204" pitchFamily="34" charset="0"/>
              </a:rPr>
              <a:t>Thus, we must present the data in such a way that it is useful.  </a:t>
            </a:r>
          </a:p>
          <a:p>
            <a:pPr marL="3314700" indent="0">
              <a:lnSpc>
                <a:spcPct val="120000"/>
              </a:lnSpc>
              <a:buNone/>
            </a:pPr>
            <a:r>
              <a:rPr lang="en-US" sz="1600" dirty="0">
                <a:latin typeface="Arial" panose="020B0604020202020204" pitchFamily="34" charset="0"/>
                <a:cs typeface="Arial" panose="020B0604020202020204" pitchFamily="34" charset="0"/>
              </a:rPr>
              <a:t>We have to put the data in context.  </a:t>
            </a:r>
          </a:p>
          <a:p>
            <a:pPr marL="0" indent="0" algn="r">
              <a:lnSpc>
                <a:spcPct val="120000"/>
              </a:lnSpc>
              <a:buNone/>
            </a:pPr>
            <a:r>
              <a:rPr lang="en-US" sz="1600" dirty="0">
                <a:latin typeface="Arial" panose="020B0604020202020204" pitchFamily="34" charset="0"/>
                <a:cs typeface="Arial" panose="020B0604020202020204" pitchFamily="34" charset="0"/>
              </a:rPr>
              <a:t>We must </a:t>
            </a:r>
            <a:r>
              <a:rPr lang="en-US" sz="1600" b="1" i="1" dirty="0">
                <a:latin typeface="Arial" panose="020B0604020202020204" pitchFamily="34" charset="0"/>
                <a:cs typeface="Arial" panose="020B0604020202020204" pitchFamily="34" charset="0"/>
              </a:rPr>
              <a:t>tell a story</a:t>
            </a:r>
            <a:r>
              <a:rPr lang="en-US" sz="1600" i="1"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3" name="Rectangle 2"/>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TELL A</a:t>
            </a:r>
          </a:p>
        </p:txBody>
      </p:sp>
      <p:sp>
        <p:nvSpPr>
          <p:cNvPr id="4" name="Rectangle 3"/>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3"/>
                </a:solidFill>
                <a:latin typeface="Century Gothic" panose="020B0502020202020204" pitchFamily="34" charset="0"/>
                <a:cs typeface="Aharoni" pitchFamily="2" charset="-79"/>
              </a:rPr>
              <a:t>STORY</a:t>
            </a:r>
          </a:p>
        </p:txBody>
      </p:sp>
    </p:spTree>
    <p:extLst>
      <p:ext uri="{BB962C8B-B14F-4D97-AF65-F5344CB8AC3E}">
        <p14:creationId xmlns:p14="http://schemas.microsoft.com/office/powerpoint/2010/main" val="622804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WE EXIST IN AN AGE OF </a:t>
            </a:r>
          </a:p>
        </p:txBody>
      </p:sp>
      <p:sp>
        <p:nvSpPr>
          <p:cNvPr id="8" name="Rectangle 7"/>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400" b="1" dirty="0">
                <a:solidFill>
                  <a:schemeClr val="accent2"/>
                </a:solidFill>
                <a:latin typeface="Century Gothic" panose="020B0502020202020204" pitchFamily="34" charset="0"/>
                <a:cs typeface="Aharoni" pitchFamily="2" charset="-79"/>
              </a:rPr>
              <a:t>INFORMATION OVERLOAD</a:t>
            </a:r>
          </a:p>
        </p:txBody>
      </p:sp>
      <p:sp>
        <p:nvSpPr>
          <p:cNvPr id="2" name="Text Placeholder 6"/>
          <p:cNvSpPr txBox="1">
            <a:spLocks/>
          </p:cNvSpPr>
          <p:nvPr/>
        </p:nvSpPr>
        <p:spPr>
          <a:xfrm>
            <a:off x="457200" y="3181350"/>
            <a:ext cx="8229600" cy="1676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sz="1800" dirty="0">
                <a:latin typeface="+mj-lt"/>
              </a:rPr>
              <a:t>Our projects are not the only thing our clients have to manage.  </a:t>
            </a:r>
            <a:endParaRPr lang="en-US" sz="1050" dirty="0">
              <a:latin typeface="+mj-lt"/>
            </a:endParaRPr>
          </a:p>
          <a:p>
            <a:pPr marL="0" indent="0" algn="just">
              <a:lnSpc>
                <a:spcPct val="120000"/>
              </a:lnSpc>
              <a:buNone/>
            </a:pPr>
            <a:r>
              <a:rPr lang="en-US" sz="1800" dirty="0">
                <a:latin typeface="+mj-lt"/>
              </a:rPr>
              <a:t>Managing info fatigue must be part and parcel of what we do.  We deal in information.  We present information.  Our stock in trade is representing the information we collect such that it </a:t>
            </a:r>
            <a:r>
              <a:rPr lang="en-US" sz="1800" i="1" dirty="0">
                <a:latin typeface="+mj-lt"/>
              </a:rPr>
              <a:t>aids the client’s ability to make a decision</a:t>
            </a:r>
            <a:r>
              <a:rPr lang="en-US" sz="1800" dirty="0">
                <a:latin typeface="+mj-lt"/>
              </a:rPr>
              <a:t>.</a:t>
            </a:r>
          </a:p>
        </p:txBody>
      </p:sp>
      <p:pic>
        <p:nvPicPr>
          <p:cNvPr id="3" name="Picture 5" descr="C:\Users\agraber\Desktop\alert.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448549"/>
            <a:ext cx="1914471" cy="154198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ext Placeholder 3"/>
          <p:cNvSpPr txBox="1">
            <a:spLocks/>
          </p:cNvSpPr>
          <p:nvPr/>
        </p:nvSpPr>
        <p:spPr>
          <a:xfrm>
            <a:off x="2180160" y="1563167"/>
            <a:ext cx="6400800" cy="1005840"/>
          </a:xfrm>
          <a:prstGeom prst="wedgeRectCallout">
            <a:avLst>
              <a:gd name="adj1" fmla="val -8328"/>
              <a:gd name="adj2" fmla="val 69557"/>
            </a:avLst>
          </a:prstGeom>
          <a:solidFill>
            <a:schemeClr val="accent2">
              <a:alpha val="69804"/>
            </a:schemeClr>
          </a:solidFill>
        </p:spPr>
        <p:txBody>
          <a:bodyPr lIns="137160" tIns="91440" rIns="137160" bIns="91440"/>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i="1" dirty="0">
                <a:solidFill>
                  <a:schemeClr val="tx1">
                    <a:lumMod val="75000"/>
                  </a:schemeClr>
                </a:solidFill>
              </a:rPr>
              <a:t>“There was 5 </a:t>
            </a:r>
            <a:r>
              <a:rPr lang="en-US" sz="1800" i="1" dirty="0" err="1">
                <a:solidFill>
                  <a:schemeClr val="tx1">
                    <a:lumMod val="75000"/>
                  </a:schemeClr>
                </a:solidFill>
              </a:rPr>
              <a:t>Exabytes</a:t>
            </a:r>
            <a:r>
              <a:rPr lang="en-US" sz="1800" i="1" dirty="0">
                <a:solidFill>
                  <a:schemeClr val="tx1">
                    <a:lumMod val="75000"/>
                  </a:schemeClr>
                </a:solidFill>
              </a:rPr>
              <a:t> of information created between the dawn of civilization through 2003, but that much information is now created every 2 days, and the pace is increasing.”</a:t>
            </a:r>
            <a:r>
              <a:rPr lang="en-US" sz="1600" i="1" dirty="0">
                <a:solidFill>
                  <a:schemeClr val="tx1">
                    <a:lumMod val="75000"/>
                  </a:schemeClr>
                </a:solidFill>
              </a:rPr>
              <a:t>	</a:t>
            </a:r>
          </a:p>
        </p:txBody>
      </p:sp>
      <p:sp>
        <p:nvSpPr>
          <p:cNvPr id="5" name="Rectangle 4"/>
          <p:cNvSpPr/>
          <p:nvPr/>
        </p:nvSpPr>
        <p:spPr>
          <a:xfrm>
            <a:off x="4876800" y="2584545"/>
            <a:ext cx="3073983" cy="338554"/>
          </a:xfrm>
          <a:prstGeom prst="rect">
            <a:avLst/>
          </a:prstGeom>
        </p:spPr>
        <p:txBody>
          <a:bodyPr wrap="none">
            <a:spAutoFit/>
          </a:bodyPr>
          <a:lstStyle/>
          <a:p>
            <a:pPr algn="just"/>
            <a:r>
              <a:rPr lang="en-US" sz="1600" i="1" dirty="0">
                <a:solidFill>
                  <a:schemeClr val="tx1">
                    <a:lumMod val="85000"/>
                    <a:lumOff val="15000"/>
                  </a:schemeClr>
                </a:solidFill>
              </a:rPr>
              <a:t>Eric Schmidt – former Google CEO</a:t>
            </a:r>
          </a:p>
        </p:txBody>
      </p:sp>
    </p:spTree>
    <p:extLst>
      <p:ext uri="{BB962C8B-B14F-4D97-AF65-F5344CB8AC3E}">
        <p14:creationId xmlns:p14="http://schemas.microsoft.com/office/powerpoint/2010/main" val="3806726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38550" y="1733550"/>
            <a:ext cx="5029200" cy="188835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r>
              <a:rPr lang="en-US" dirty="0">
                <a:solidFill>
                  <a:schemeClr val="tx1">
                    <a:lumMod val="75000"/>
                  </a:schemeClr>
                </a:solidFill>
                <a:latin typeface="Arial" panose="020B0604020202020204" pitchFamily="34" charset="0"/>
                <a:cs typeface="Arial" panose="020B0604020202020204" pitchFamily="34" charset="0"/>
              </a:rPr>
              <a:t>Item Placement:  If people read top down, left to right, then items on top or left of the page will be viewed first</a:t>
            </a:r>
            <a:r>
              <a:rPr lang="en-US" b="1" dirty="0">
                <a:solidFill>
                  <a:schemeClr val="tx1">
                    <a:lumMod val="75000"/>
                  </a:schemeClr>
                </a:solidFill>
                <a:latin typeface="Arial" panose="020B0604020202020204" pitchFamily="34" charset="0"/>
                <a:cs typeface="Arial" panose="020B0604020202020204" pitchFamily="34" charset="0"/>
              </a:rPr>
              <a:t>*</a:t>
            </a:r>
            <a:r>
              <a:rPr lang="en-US" dirty="0">
                <a:solidFill>
                  <a:schemeClr val="tx1">
                    <a:lumMod val="75000"/>
                  </a:schemeClr>
                </a:solidFill>
                <a:latin typeface="Arial" panose="020B0604020202020204" pitchFamily="34" charset="0"/>
                <a:cs typeface="Arial" panose="020B0604020202020204" pitchFamily="34" charset="0"/>
              </a:rPr>
              <a:t>.  </a:t>
            </a:r>
          </a:p>
          <a:p>
            <a:pPr>
              <a:lnSpc>
                <a:spcPct val="120000"/>
              </a:lnSpc>
            </a:pPr>
            <a:r>
              <a:rPr lang="en-US" dirty="0">
                <a:solidFill>
                  <a:schemeClr val="tx1">
                    <a:lumMod val="75000"/>
                  </a:schemeClr>
                </a:solidFill>
                <a:latin typeface="Arial" panose="020B0604020202020204" pitchFamily="34" charset="0"/>
                <a:cs typeface="Arial" panose="020B0604020202020204" pitchFamily="34" charset="0"/>
              </a:rPr>
              <a:t>Use this to structure the view order (i.e., organize items by importance, etc.).</a:t>
            </a:r>
          </a:p>
        </p:txBody>
      </p:sp>
      <p:sp>
        <p:nvSpPr>
          <p:cNvPr id="5" name="Folded Corner 4"/>
          <p:cNvSpPr/>
          <p:nvPr/>
        </p:nvSpPr>
        <p:spPr>
          <a:xfrm>
            <a:off x="3638550" y="3867150"/>
            <a:ext cx="5029200" cy="457200"/>
          </a:xfrm>
          <a:prstGeom prst="foldedCorne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r>
              <a:rPr lang="en-US" sz="1600" b="1" dirty="0">
                <a:solidFill>
                  <a:schemeClr val="tx1">
                    <a:lumMod val="75000"/>
                  </a:schemeClr>
                </a:solidFill>
                <a:latin typeface="Arial" panose="020B0604020202020204" pitchFamily="34" charset="0"/>
                <a:cs typeface="Arial" panose="020B0604020202020204" pitchFamily="34" charset="0"/>
              </a:rPr>
              <a:t>*</a:t>
            </a:r>
            <a:r>
              <a:rPr lang="en-US" sz="1600" dirty="0">
                <a:solidFill>
                  <a:schemeClr val="tx1">
                    <a:lumMod val="75000"/>
                  </a:schemeClr>
                </a:solidFill>
                <a:latin typeface="Arial" panose="020B0604020202020204" pitchFamily="34" charset="0"/>
                <a:cs typeface="Arial" panose="020B0604020202020204" pitchFamily="34" charset="0"/>
              </a:rPr>
              <a:t>Eyes will be drawn to images / color before text</a:t>
            </a:r>
            <a:endParaRPr lang="en-US" sz="1600" b="1" dirty="0">
              <a:solidFill>
                <a:schemeClr val="tx1">
                  <a:lumMod val="75000"/>
                </a:schemeClr>
              </a:solidFill>
              <a:latin typeface="Arial" panose="020B0604020202020204" pitchFamily="34" charset="0"/>
              <a:cs typeface="Arial" panose="020B0604020202020204" pitchFamily="34" charset="0"/>
            </a:endParaRPr>
          </a:p>
        </p:txBody>
      </p:sp>
      <p:sp>
        <p:nvSpPr>
          <p:cNvPr id="8" name="Rectangle 7"/>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DESIGN</a:t>
            </a:r>
            <a:r>
              <a:rPr lang="en-US" sz="4000" b="1" dirty="0">
                <a:solidFill>
                  <a:schemeClr val="bg1">
                    <a:lumMod val="65000"/>
                  </a:schemeClr>
                </a:solidFill>
                <a:latin typeface="Century Gothic" panose="020B0502020202020204" pitchFamily="34" charset="0"/>
                <a:cs typeface="Aharoni" pitchFamily="2" charset="-79"/>
              </a:rPr>
              <a:t> </a:t>
            </a:r>
            <a:r>
              <a:rPr lang="en-US" sz="4000" b="1" dirty="0">
                <a:solidFill>
                  <a:schemeClr val="accent3"/>
                </a:solidFill>
                <a:latin typeface="Century Gothic" panose="020B0502020202020204" pitchFamily="34" charset="0"/>
                <a:cs typeface="Aharoni" pitchFamily="2" charset="-79"/>
              </a:rPr>
              <a:t>VISUALS</a:t>
            </a:r>
          </a:p>
        </p:txBody>
      </p:sp>
      <p:sp>
        <p:nvSpPr>
          <p:cNvPr id="9" name="Rectangle 8"/>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AROUND</a:t>
            </a:r>
            <a:r>
              <a:rPr lang="en-US" sz="4000" b="1" dirty="0">
                <a:solidFill>
                  <a:schemeClr val="accent3"/>
                </a:solidFill>
                <a:latin typeface="Century Gothic" panose="020B0502020202020204" pitchFamily="34" charset="0"/>
                <a:cs typeface="Aharoni" pitchFamily="2" charset="-79"/>
              </a:rPr>
              <a:t> CONTENT</a:t>
            </a:r>
          </a:p>
        </p:txBody>
      </p:sp>
      <p:pic>
        <p:nvPicPr>
          <p:cNvPr id="3074" name="Picture 2" descr="... pattern looks somewhatlike an F and has the following three components"/>
          <p:cNvPicPr>
            <a:picLocks noChangeAspect="1" noChangeArrowheads="1"/>
          </p:cNvPicPr>
          <p:nvPr/>
        </p:nvPicPr>
        <p:blipFill rotWithShape="1">
          <a:blip r:embed="rId3">
            <a:extLst>
              <a:ext uri="{28A0092B-C50C-407E-A947-70E740481C1C}">
                <a14:useLocalDpi xmlns:a14="http://schemas.microsoft.com/office/drawing/2010/main" val="0"/>
              </a:ext>
            </a:extLst>
          </a:blip>
          <a:srcRect l="20133" t="8518" b="7778"/>
          <a:stretch/>
        </p:blipFill>
        <p:spPr bwMode="auto">
          <a:xfrm>
            <a:off x="609600" y="1160656"/>
            <a:ext cx="2657707" cy="377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561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 y="666750"/>
            <a:ext cx="2971800" cy="3962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spcAft>
                <a:spcPts val="400"/>
              </a:spcAft>
            </a:pPr>
            <a:r>
              <a:rPr lang="en-US" sz="1600" dirty="0">
                <a:solidFill>
                  <a:schemeClr val="tx1">
                    <a:lumMod val="75000"/>
                  </a:schemeClr>
                </a:solidFill>
                <a:latin typeface="Arial" panose="020B0604020202020204" pitchFamily="34" charset="0"/>
                <a:cs typeface="Arial" panose="020B0604020202020204" pitchFamily="34" charset="0"/>
              </a:rPr>
              <a:t>Consider the data and the key comparisons you want to show when deciding how to organize the slide– Do you need to show: </a:t>
            </a:r>
          </a:p>
          <a:p>
            <a:pPr marL="285750" indent="-285750">
              <a:lnSpc>
                <a:spcPct val="120000"/>
              </a:lnSpc>
              <a:spcAft>
                <a:spcPts val="400"/>
              </a:spcAft>
              <a:buFont typeface="Arial" panose="020B0604020202020204" pitchFamily="34" charset="0"/>
              <a:buChar char="•"/>
            </a:pPr>
            <a:r>
              <a:rPr lang="en-US" sz="1400" dirty="0">
                <a:solidFill>
                  <a:schemeClr val="tx1">
                    <a:lumMod val="75000"/>
                  </a:schemeClr>
                </a:solidFill>
                <a:latin typeface="Arial" panose="020B0604020202020204" pitchFamily="34" charset="0"/>
                <a:cs typeface="Arial" panose="020B0604020202020204" pitchFamily="34" charset="0"/>
              </a:rPr>
              <a:t>Change over time for the class?  </a:t>
            </a:r>
          </a:p>
          <a:p>
            <a:pPr marL="285750" indent="-285750">
              <a:lnSpc>
                <a:spcPct val="120000"/>
              </a:lnSpc>
              <a:spcAft>
                <a:spcPts val="400"/>
              </a:spcAft>
              <a:buFont typeface="Arial" panose="020B0604020202020204" pitchFamily="34" charset="0"/>
              <a:buChar char="•"/>
            </a:pPr>
            <a:r>
              <a:rPr lang="en-US" sz="1400" dirty="0">
                <a:solidFill>
                  <a:schemeClr val="tx1">
                    <a:lumMod val="75000"/>
                  </a:schemeClr>
                </a:solidFill>
                <a:latin typeface="Arial" panose="020B0604020202020204" pitchFamily="34" charset="0"/>
                <a:cs typeface="Arial" panose="020B0604020202020204" pitchFamily="34" charset="0"/>
              </a:rPr>
              <a:t>By brand? </a:t>
            </a:r>
          </a:p>
          <a:p>
            <a:pPr marL="285750" indent="-285750">
              <a:lnSpc>
                <a:spcPct val="120000"/>
              </a:lnSpc>
              <a:spcAft>
                <a:spcPts val="400"/>
              </a:spcAft>
              <a:buFont typeface="Arial" panose="020B0604020202020204" pitchFamily="34" charset="0"/>
              <a:buChar char="•"/>
            </a:pPr>
            <a:r>
              <a:rPr lang="en-US" sz="1400" dirty="0">
                <a:solidFill>
                  <a:schemeClr val="tx1">
                    <a:lumMod val="75000"/>
                  </a:schemeClr>
                </a:solidFill>
                <a:latin typeface="Arial" panose="020B0604020202020204" pitchFamily="34" charset="0"/>
                <a:cs typeface="Arial" panose="020B0604020202020204" pitchFamily="34" charset="0"/>
              </a:rPr>
              <a:t>Differences across respondent groups?</a:t>
            </a:r>
          </a:p>
          <a:p>
            <a:pPr marL="285750" indent="-285750">
              <a:lnSpc>
                <a:spcPct val="120000"/>
              </a:lnSpc>
              <a:spcAft>
                <a:spcPts val="400"/>
              </a:spcAft>
              <a:buFont typeface="Arial" panose="020B0604020202020204" pitchFamily="34" charset="0"/>
              <a:buChar char="•"/>
            </a:pPr>
            <a:endParaRPr lang="en-US" sz="1400" dirty="0">
              <a:solidFill>
                <a:schemeClr val="tx1">
                  <a:lumMod val="75000"/>
                </a:schemeClr>
              </a:solidFill>
              <a:latin typeface="Arial" panose="020B0604020202020204" pitchFamily="34" charset="0"/>
              <a:cs typeface="Arial" panose="020B0604020202020204" pitchFamily="34" charset="0"/>
            </a:endParaRPr>
          </a:p>
          <a:p>
            <a:pPr>
              <a:lnSpc>
                <a:spcPct val="120000"/>
              </a:lnSpc>
              <a:spcAft>
                <a:spcPts val="400"/>
              </a:spcAft>
            </a:pPr>
            <a:r>
              <a:rPr lang="en-US" sz="1600" dirty="0">
                <a:solidFill>
                  <a:schemeClr val="tx1">
                    <a:lumMod val="75000"/>
                  </a:schemeClr>
                </a:solidFill>
                <a:latin typeface="Arial" panose="020B0604020202020204" pitchFamily="34" charset="0"/>
                <a:cs typeface="Arial" panose="020B0604020202020204" pitchFamily="34" charset="0"/>
              </a:rPr>
              <a:t>Then, show </a:t>
            </a:r>
            <a:r>
              <a:rPr lang="en-US" sz="1600" i="1" dirty="0">
                <a:solidFill>
                  <a:schemeClr val="tx1">
                    <a:lumMod val="75000"/>
                  </a:schemeClr>
                </a:solidFill>
                <a:latin typeface="Arial" panose="020B0604020202020204" pitchFamily="34" charset="0"/>
                <a:cs typeface="Arial" panose="020B0604020202020204" pitchFamily="34" charset="0"/>
              </a:rPr>
              <a:t>only what you need</a:t>
            </a:r>
            <a:r>
              <a:rPr lang="en-US" sz="1600" dirty="0">
                <a:solidFill>
                  <a:schemeClr val="tx1">
                    <a:lumMod val="75000"/>
                  </a:schemeClr>
                </a:solidFill>
                <a:latin typeface="Arial" panose="020B0604020202020204" pitchFamily="34" charset="0"/>
                <a:cs typeface="Arial" panose="020B0604020202020204" pitchFamily="34" charset="0"/>
              </a:rPr>
              <a:t> to communicate your point.</a:t>
            </a:r>
            <a:endParaRPr lang="en-US" dirty="0">
              <a:solidFill>
                <a:schemeClr val="tx1">
                  <a:lumMod val="75000"/>
                </a:schemeClr>
              </a:solidFill>
              <a:latin typeface="Arial" panose="020B0604020202020204" pitchFamily="34" charset="0"/>
              <a:cs typeface="Arial" panose="020B0604020202020204" pitchFamily="34" charset="0"/>
            </a:endParaRPr>
          </a:p>
        </p:txBody>
      </p:sp>
      <p:sp>
        <p:nvSpPr>
          <p:cNvPr id="8" name="Rectangle 7"/>
          <p:cNvSpPr/>
          <p:nvPr/>
        </p:nvSpPr>
        <p:spPr>
          <a:xfrm>
            <a:off x="76200" y="-19050"/>
            <a:ext cx="9067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DESIGN</a:t>
            </a:r>
            <a:r>
              <a:rPr lang="en-US" sz="4000" b="1" dirty="0">
                <a:solidFill>
                  <a:schemeClr val="bg1">
                    <a:lumMod val="65000"/>
                  </a:schemeClr>
                </a:solidFill>
                <a:latin typeface="Century Gothic" panose="020B0502020202020204" pitchFamily="34" charset="0"/>
                <a:cs typeface="Aharoni" pitchFamily="2" charset="-79"/>
              </a:rPr>
              <a:t> </a:t>
            </a:r>
            <a:r>
              <a:rPr lang="en-US" sz="4000" b="1" dirty="0">
                <a:solidFill>
                  <a:schemeClr val="accent3"/>
                </a:solidFill>
                <a:latin typeface="Century Gothic" panose="020B0502020202020204" pitchFamily="34" charset="0"/>
                <a:cs typeface="Aharoni" pitchFamily="2" charset="-79"/>
              </a:rPr>
              <a:t>VISUALS </a:t>
            </a:r>
            <a:r>
              <a:rPr lang="en-US" sz="4000" b="1" dirty="0">
                <a:solidFill>
                  <a:srgbClr val="7D868C"/>
                </a:solidFill>
                <a:latin typeface="Century Gothic" panose="020B0502020202020204" pitchFamily="34" charset="0"/>
                <a:cs typeface="Aharoni" pitchFamily="2" charset="-79"/>
              </a:rPr>
              <a:t>AROUND</a:t>
            </a:r>
            <a:r>
              <a:rPr lang="en-US" sz="4000" b="1" dirty="0">
                <a:solidFill>
                  <a:schemeClr val="accent3"/>
                </a:solidFill>
                <a:latin typeface="Century Gothic" panose="020B0502020202020204" pitchFamily="34" charset="0"/>
                <a:cs typeface="Aharoni" pitchFamily="2" charset="-79"/>
              </a:rPr>
              <a:t> CONTENT</a:t>
            </a:r>
          </a:p>
        </p:txBody>
      </p:sp>
      <p:graphicFrame>
        <p:nvGraphicFramePr>
          <p:cNvPr id="5" name="Chart 4"/>
          <p:cNvGraphicFramePr/>
          <p:nvPr>
            <p:extLst>
              <p:ext uri="{D42A27DB-BD31-4B8C-83A1-F6EECF244321}">
                <p14:modId xmlns:p14="http://schemas.microsoft.com/office/powerpoint/2010/main" val="2786652267"/>
              </p:ext>
            </p:extLst>
          </p:nvPr>
        </p:nvGraphicFramePr>
        <p:xfrm>
          <a:off x="3124200" y="666749"/>
          <a:ext cx="1783079" cy="43891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1803428094"/>
              </p:ext>
            </p:extLst>
          </p:nvPr>
        </p:nvGraphicFramePr>
        <p:xfrm>
          <a:off x="4907279" y="666749"/>
          <a:ext cx="4236721" cy="43891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90780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3352800" y="1143001"/>
            <a:ext cx="5486400" cy="23431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1800" dirty="0">
                <a:latin typeface="Arial" panose="020B0604020202020204" pitchFamily="34" charset="0"/>
                <a:cs typeface="Arial" panose="020B0604020202020204" pitchFamily="34" charset="0"/>
              </a:rPr>
              <a:t>Create and use </a:t>
            </a:r>
            <a:r>
              <a:rPr lang="en-US" sz="1800" b="1" dirty="0">
                <a:latin typeface="Arial" panose="020B0604020202020204" pitchFamily="34" charset="0"/>
                <a:cs typeface="Arial" panose="020B0604020202020204" pitchFamily="34" charset="0"/>
              </a:rPr>
              <a:t>themed elements  and structures </a:t>
            </a:r>
            <a:r>
              <a:rPr lang="en-US" sz="1800" dirty="0">
                <a:latin typeface="Arial" panose="020B0604020202020204" pitchFamily="34" charset="0"/>
                <a:cs typeface="Arial" panose="020B0604020202020204" pitchFamily="34" charset="0"/>
              </a:rPr>
              <a:t>throughout the presentation to provide a framework that allows for rapid recognition of data shown.</a:t>
            </a:r>
          </a:p>
          <a:p>
            <a:pPr marL="344488" indent="0">
              <a:lnSpc>
                <a:spcPct val="120000"/>
              </a:lnSpc>
              <a:buNone/>
            </a:pPr>
            <a:r>
              <a:rPr lang="en-US" sz="1600" dirty="0">
                <a:latin typeface="Arial" panose="020B0604020202020204" pitchFamily="34" charset="0"/>
                <a:cs typeface="Arial" panose="020B0604020202020204" pitchFamily="34" charset="0"/>
              </a:rPr>
              <a:t>For recurring products, companies, or respondent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groups,  use common elements so its representation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remains consistent throughout</a:t>
            </a:r>
          </a:p>
        </p:txBody>
      </p:sp>
      <p:pic>
        <p:nvPicPr>
          <p:cNvPr id="2052" name="Picture 4" descr="The World’s Top 10 Things no Person With a OCD Should see"/>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4041" y="3119987"/>
            <a:ext cx="2743200" cy="171919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CREATE</a:t>
            </a:r>
            <a:r>
              <a:rPr lang="en-US" sz="4000" b="1" dirty="0">
                <a:solidFill>
                  <a:schemeClr val="bg1">
                    <a:lumMod val="65000"/>
                  </a:schemeClr>
                </a:solidFill>
                <a:latin typeface="Century Gothic" panose="020B0502020202020204" pitchFamily="34" charset="0"/>
                <a:cs typeface="Aharoni" pitchFamily="2" charset="-79"/>
              </a:rPr>
              <a:t> </a:t>
            </a:r>
            <a:r>
              <a:rPr lang="en-US" sz="4000" b="1" dirty="0">
                <a:solidFill>
                  <a:schemeClr val="accent3"/>
                </a:solidFill>
                <a:latin typeface="Century Gothic" panose="020B0502020202020204" pitchFamily="34" charset="0"/>
                <a:cs typeface="Aharoni" pitchFamily="2" charset="-79"/>
              </a:rPr>
              <a:t>STRUCTURE</a:t>
            </a:r>
            <a:r>
              <a:rPr lang="en-US" sz="4000" b="1" dirty="0">
                <a:solidFill>
                  <a:schemeClr val="bg1">
                    <a:lumMod val="65000"/>
                  </a:schemeClr>
                </a:solidFill>
                <a:latin typeface="Century Gothic" panose="020B0502020202020204" pitchFamily="34" charset="0"/>
                <a:cs typeface="Aharoni" pitchFamily="2" charset="-79"/>
              </a:rPr>
              <a:t> </a:t>
            </a:r>
            <a:r>
              <a:rPr lang="en-US" sz="4000" b="1" dirty="0">
                <a:solidFill>
                  <a:srgbClr val="7D868C"/>
                </a:solidFill>
                <a:latin typeface="Century Gothic" panose="020B0502020202020204" pitchFamily="34" charset="0"/>
                <a:cs typeface="Aharoni" pitchFamily="2" charset="-79"/>
              </a:rPr>
              <a:t>TO</a:t>
            </a:r>
            <a:r>
              <a:rPr lang="en-US" sz="4000" b="1" dirty="0">
                <a:solidFill>
                  <a:schemeClr val="bg1">
                    <a:lumMod val="65000"/>
                  </a:schemeClr>
                </a:solidFill>
                <a:latin typeface="Century Gothic" panose="020B0502020202020204" pitchFamily="34" charset="0"/>
                <a:cs typeface="Aharoni" pitchFamily="2" charset="-79"/>
              </a:rPr>
              <a:t> </a:t>
            </a:r>
            <a:endParaRPr lang="en-US" sz="4000" b="1" dirty="0">
              <a:solidFill>
                <a:schemeClr val="accent3"/>
              </a:solidFill>
              <a:latin typeface="Century Gothic" panose="020B0502020202020204" pitchFamily="34" charset="0"/>
              <a:cs typeface="Aharoni" pitchFamily="2" charset="-79"/>
            </a:endParaRPr>
          </a:p>
        </p:txBody>
      </p:sp>
      <p:sp>
        <p:nvSpPr>
          <p:cNvPr id="8" name="Rectangle 7"/>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AID</a:t>
            </a:r>
            <a:r>
              <a:rPr lang="en-US" sz="4000" b="1" dirty="0">
                <a:solidFill>
                  <a:schemeClr val="bg1">
                    <a:lumMod val="65000"/>
                  </a:schemeClr>
                </a:solidFill>
                <a:latin typeface="Century Gothic" panose="020B0502020202020204" pitchFamily="34" charset="0"/>
                <a:cs typeface="Aharoni" pitchFamily="2" charset="-79"/>
              </a:rPr>
              <a:t> </a:t>
            </a:r>
            <a:r>
              <a:rPr lang="en-US" sz="4000" b="1" dirty="0">
                <a:solidFill>
                  <a:schemeClr val="accent3"/>
                </a:solidFill>
                <a:latin typeface="Century Gothic" panose="020B0502020202020204" pitchFamily="34" charset="0"/>
                <a:cs typeface="Aharoni" pitchFamily="2" charset="-79"/>
              </a:rPr>
              <a:t>STORYTELLING</a:t>
            </a:r>
          </a:p>
        </p:txBody>
      </p:sp>
      <p:sp>
        <p:nvSpPr>
          <p:cNvPr id="3" name="Rectangle 2"/>
          <p:cNvSpPr/>
          <p:nvPr/>
        </p:nvSpPr>
        <p:spPr>
          <a:xfrm>
            <a:off x="3352800" y="3562350"/>
            <a:ext cx="2624328" cy="120063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a:r>
              <a:rPr lang="en-US" sz="1600" dirty="0">
                <a:solidFill>
                  <a:schemeClr val="tx1">
                    <a:lumMod val="75000"/>
                  </a:schemeClr>
                </a:solidFill>
                <a:latin typeface="Arial" panose="020B0604020202020204" pitchFamily="34" charset="0"/>
                <a:cs typeface="Arial" panose="020B0604020202020204" pitchFamily="34" charset="0"/>
              </a:rPr>
              <a:t>Represent recurring products/brands with same color throughout</a:t>
            </a:r>
          </a:p>
        </p:txBody>
      </p:sp>
      <p:sp>
        <p:nvSpPr>
          <p:cNvPr id="10" name="Rectangle 9"/>
          <p:cNvSpPr/>
          <p:nvPr/>
        </p:nvSpPr>
        <p:spPr>
          <a:xfrm>
            <a:off x="6214872" y="3562350"/>
            <a:ext cx="2624328" cy="120063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a:r>
              <a:rPr lang="en-US" sz="1600" dirty="0">
                <a:solidFill>
                  <a:schemeClr val="tx1">
                    <a:lumMod val="75000"/>
                  </a:schemeClr>
                </a:solidFill>
                <a:latin typeface="Arial" panose="020B0604020202020204" pitchFamily="34" charset="0"/>
                <a:cs typeface="Arial" panose="020B0604020202020204" pitchFamily="34" charset="0"/>
              </a:rPr>
              <a:t>“Flag” or “theme” presentation segments for recognition</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041" y="1143001"/>
            <a:ext cx="2743200" cy="181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5959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p:cNvSpPr>
          <p:nvPr/>
        </p:nvSpPr>
        <p:spPr>
          <a:xfrm>
            <a:off x="579137" y="1295400"/>
            <a:ext cx="8002800" cy="762000"/>
          </a:xfrm>
          <a:prstGeom prst="wedgeRectCallout">
            <a:avLst>
              <a:gd name="adj1" fmla="val -8336"/>
              <a:gd name="adj2" fmla="val 73611"/>
            </a:avLst>
          </a:prstGeom>
          <a:solidFill>
            <a:schemeClr val="accent3">
              <a:lumMod val="60000"/>
              <a:lumOff val="40000"/>
              <a:alpha val="74902"/>
            </a:schemeClr>
          </a:solidFill>
        </p:spPr>
        <p:txBody>
          <a:bodyPr lIns="137160" tIns="91440" rIns="137160" bIns="91440"/>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i="1" dirty="0">
                <a:solidFill>
                  <a:schemeClr val="tx1">
                    <a:lumMod val="75000"/>
                  </a:schemeClr>
                </a:solidFill>
                <a:latin typeface="Arial" panose="020B0604020202020204" pitchFamily="34" charset="0"/>
                <a:cs typeface="Arial" panose="020B0604020202020204" pitchFamily="34" charset="0"/>
              </a:rPr>
              <a:t>Organizations which design systems… are constrained to produce designs which are copies of the communication structures of these organizations.</a:t>
            </a:r>
          </a:p>
        </p:txBody>
      </p:sp>
      <p:sp>
        <p:nvSpPr>
          <p:cNvPr id="3" name="Text Placeholder 3"/>
          <p:cNvSpPr txBox="1">
            <a:spLocks/>
          </p:cNvSpPr>
          <p:nvPr/>
        </p:nvSpPr>
        <p:spPr>
          <a:xfrm>
            <a:off x="457200" y="2514600"/>
            <a:ext cx="8229600" cy="2266950"/>
          </a:xfrm>
          <a:prstGeom prst="rect">
            <a:avLst/>
          </a:prstGeom>
          <a:no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latin typeface="Arial" panose="020B0604020202020204" pitchFamily="34" charset="0"/>
                <a:cs typeface="Arial" panose="020B0604020202020204" pitchFamily="34" charset="0"/>
              </a:rPr>
              <a:t>Implication</a:t>
            </a:r>
            <a:r>
              <a:rPr lang="en-US" sz="1600" dirty="0">
                <a:latin typeface="Arial" panose="020B0604020202020204" pitchFamily="34" charset="0"/>
                <a:cs typeface="Arial" panose="020B0604020202020204" pitchFamily="34" charset="0"/>
              </a:rPr>
              <a:t>:</a:t>
            </a:r>
          </a:p>
          <a:p>
            <a:pPr marL="0" indent="0">
              <a:buNone/>
            </a:pPr>
            <a:r>
              <a:rPr lang="en-US" sz="1600" dirty="0">
                <a:latin typeface="Arial" panose="020B0604020202020204" pitchFamily="34" charset="0"/>
                <a:cs typeface="Arial" panose="020B0604020202020204" pitchFamily="34" charset="0"/>
              </a:rPr>
              <a:t>It is typical to display outputs in a format that mimics “the organization” (i.e., questionnaire flow, a specific methodology, or the org chart).</a:t>
            </a:r>
          </a:p>
          <a:p>
            <a:pPr marL="0" indent="0">
              <a:buNone/>
            </a:pPr>
            <a:endParaRPr lang="en-US" sz="1200" dirty="0">
              <a:latin typeface="Arial" panose="020B0604020202020204" pitchFamily="34" charset="0"/>
              <a:cs typeface="Arial" panose="020B0604020202020204" pitchFamily="34" charset="0"/>
            </a:endParaRPr>
          </a:p>
          <a:p>
            <a:pPr marL="0" indent="0">
              <a:buNone/>
            </a:pPr>
            <a:r>
              <a:rPr lang="en-US" sz="1600" b="1" dirty="0">
                <a:latin typeface="Arial" panose="020B0604020202020204" pitchFamily="34" charset="0"/>
                <a:cs typeface="Arial" panose="020B0604020202020204" pitchFamily="34" charset="0"/>
              </a:rPr>
              <a:t>Application</a:t>
            </a:r>
            <a:r>
              <a:rPr lang="en-US" sz="1600" dirty="0">
                <a:latin typeface="Arial" panose="020B0604020202020204" pitchFamily="34" charset="0"/>
                <a:cs typeface="Arial" panose="020B0604020202020204" pitchFamily="34" charset="0"/>
              </a:rPr>
              <a:t>:</a:t>
            </a:r>
          </a:p>
          <a:p>
            <a:pPr marL="0" indent="0">
              <a:buNone/>
            </a:pPr>
            <a:r>
              <a:rPr lang="en-US" sz="1600" dirty="0">
                <a:latin typeface="Arial" panose="020B0604020202020204" pitchFamily="34" charset="0"/>
                <a:cs typeface="Arial" panose="020B0604020202020204" pitchFamily="34" charset="0"/>
              </a:rPr>
              <a:t>Be aware of the research objectives and the best manner in which to address the objectives.  It may not be ideal to simply report following the questionnaire design or show “typical” outputs for a given methodology.</a:t>
            </a:r>
          </a:p>
        </p:txBody>
      </p:sp>
      <p:sp>
        <p:nvSpPr>
          <p:cNvPr id="4" name="Rectangle 3"/>
          <p:cNvSpPr/>
          <p:nvPr/>
        </p:nvSpPr>
        <p:spPr>
          <a:xfrm>
            <a:off x="3944511" y="2057400"/>
            <a:ext cx="1535998" cy="338554"/>
          </a:xfrm>
          <a:prstGeom prst="rect">
            <a:avLst/>
          </a:prstGeom>
        </p:spPr>
        <p:txBody>
          <a:bodyPr wrap="none">
            <a:spAutoFit/>
          </a:bodyPr>
          <a:lstStyle/>
          <a:p>
            <a:pPr algn="just"/>
            <a:r>
              <a:rPr lang="en-US" sz="1600" i="1" dirty="0">
                <a:latin typeface="Arial" panose="020B0604020202020204" pitchFamily="34" charset="0"/>
                <a:cs typeface="Arial" panose="020B0604020202020204" pitchFamily="34" charset="0"/>
              </a:rPr>
              <a:t>Conway’s Law</a:t>
            </a:r>
          </a:p>
        </p:txBody>
      </p:sp>
      <p:sp>
        <p:nvSpPr>
          <p:cNvPr id="5" name="Rectangle 4"/>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DON’T FALL </a:t>
            </a:r>
            <a:r>
              <a:rPr lang="en-US" sz="4000" b="1" dirty="0">
                <a:solidFill>
                  <a:schemeClr val="accent3"/>
                </a:solidFill>
                <a:latin typeface="Century Gothic" panose="020B0502020202020204" pitchFamily="34" charset="0"/>
                <a:cs typeface="Aharoni" pitchFamily="2" charset="-79"/>
              </a:rPr>
              <a:t>VICTIM </a:t>
            </a:r>
            <a:r>
              <a:rPr lang="en-US" sz="4000" b="1" dirty="0">
                <a:solidFill>
                  <a:srgbClr val="7D868C"/>
                </a:solidFill>
                <a:latin typeface="Century Gothic" panose="020B0502020202020204" pitchFamily="34" charset="0"/>
                <a:cs typeface="Aharoni" pitchFamily="2" charset="-79"/>
              </a:rPr>
              <a:t>TO</a:t>
            </a:r>
          </a:p>
        </p:txBody>
      </p:sp>
      <p:sp>
        <p:nvSpPr>
          <p:cNvPr id="6" name="Rectangle 5"/>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3"/>
                </a:solidFill>
                <a:latin typeface="Century Gothic" panose="020B0502020202020204" pitchFamily="34" charset="0"/>
                <a:cs typeface="Aharoni" pitchFamily="2" charset="-79"/>
              </a:rPr>
              <a:t>CONWAY’S LAW</a:t>
            </a:r>
          </a:p>
        </p:txBody>
      </p:sp>
    </p:spTree>
    <p:extLst>
      <p:ext uri="{BB962C8B-B14F-4D97-AF65-F5344CB8AC3E}">
        <p14:creationId xmlns:p14="http://schemas.microsoft.com/office/powerpoint/2010/main" val="1856963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426200"/>
            <a:ext cx="2743200" cy="2326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514600"/>
            <a:ext cx="2743200" cy="2149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4"/>
          <p:cNvSpPr txBox="1">
            <a:spLocks/>
          </p:cNvSpPr>
          <p:nvPr/>
        </p:nvSpPr>
        <p:spPr>
          <a:xfrm>
            <a:off x="457200" y="1110750"/>
            <a:ext cx="8229600" cy="1080000"/>
          </a:xfrm>
          <a:prstGeom prst="rect">
            <a:avLst/>
          </a:prstGeom>
          <a:noFill/>
        </p:spPr>
        <p:txBody>
          <a:bodyPr lIns="0"/>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Individual data are never the key to a well-informed decision.  Trends and comparisons provide context that helps drive decision- making.  When individual data are shown, it often leads the presentation astray.  Avoid the weeds by focusing on trends and comparisons, not specific numbers.</a:t>
            </a:r>
          </a:p>
        </p:txBody>
      </p:sp>
      <p:sp>
        <p:nvSpPr>
          <p:cNvPr id="8" name="Rectangle 7"/>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FOCUS ON </a:t>
            </a:r>
            <a:r>
              <a:rPr lang="en-US" sz="4000" b="1" dirty="0">
                <a:solidFill>
                  <a:schemeClr val="accent3"/>
                </a:solidFill>
                <a:latin typeface="Century Gothic" panose="020B0502020202020204" pitchFamily="34" charset="0"/>
                <a:cs typeface="Aharoni" pitchFamily="2" charset="-79"/>
              </a:rPr>
              <a:t>TRENDS</a:t>
            </a:r>
            <a:r>
              <a:rPr lang="en-US" sz="4000" b="1" dirty="0">
                <a:solidFill>
                  <a:schemeClr val="bg1">
                    <a:lumMod val="65000"/>
                  </a:schemeClr>
                </a:solidFill>
                <a:latin typeface="Century Gothic" panose="020B0502020202020204" pitchFamily="34" charset="0"/>
                <a:cs typeface="Aharoni" pitchFamily="2" charset="-79"/>
              </a:rPr>
              <a:t>,</a:t>
            </a:r>
          </a:p>
        </p:txBody>
      </p:sp>
      <p:sp>
        <p:nvSpPr>
          <p:cNvPr id="9" name="Rectangle 8"/>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NOT</a:t>
            </a:r>
            <a:r>
              <a:rPr lang="en-US" sz="4000" b="1" dirty="0">
                <a:solidFill>
                  <a:schemeClr val="accent3"/>
                </a:solidFill>
                <a:latin typeface="Century Gothic" panose="020B0502020202020204" pitchFamily="34" charset="0"/>
                <a:cs typeface="Aharoni" pitchFamily="2" charset="-79"/>
              </a:rPr>
              <a:t> SPECIFIC NUMBERS</a:t>
            </a:r>
          </a:p>
        </p:txBody>
      </p:sp>
    </p:spTree>
    <p:extLst>
      <p:ext uri="{BB962C8B-B14F-4D97-AF65-F5344CB8AC3E}">
        <p14:creationId xmlns:p14="http://schemas.microsoft.com/office/powerpoint/2010/main" val="110276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p:cNvSpPr txBox="1">
            <a:spLocks/>
          </p:cNvSpPr>
          <p:nvPr/>
        </p:nvSpPr>
        <p:spPr>
          <a:xfrm>
            <a:off x="457200" y="2952750"/>
            <a:ext cx="8229600" cy="1657350"/>
          </a:xfrm>
          <a:prstGeom prst="rect">
            <a:avLst/>
          </a:prstGeom>
          <a:no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Application</a:t>
            </a:r>
            <a:r>
              <a:rPr lang="en-US" sz="1800" dirty="0"/>
              <a:t>:</a:t>
            </a:r>
          </a:p>
          <a:p>
            <a:pPr>
              <a:buFont typeface="+mj-lt"/>
              <a:buAutoNum type="arabicPeriod"/>
            </a:pPr>
            <a:r>
              <a:rPr lang="en-US" sz="1800" dirty="0"/>
              <a:t>Organize presentation (summary slides, objectives, analysis points, etc.) by structuring to aid “chunking” - between 3 and 7 items per component</a:t>
            </a:r>
          </a:p>
          <a:p>
            <a:pPr>
              <a:buFont typeface="+mj-lt"/>
              <a:buAutoNum type="arabicPeriod"/>
            </a:pPr>
            <a:r>
              <a:rPr lang="en-US" sz="1800" dirty="0"/>
              <a:t>When designing stimuli and surveys, apply the same structure theory (sections, attribute lists, etc.)</a:t>
            </a:r>
          </a:p>
        </p:txBody>
      </p:sp>
      <p:sp>
        <p:nvSpPr>
          <p:cNvPr id="4" name="Rectangle 3"/>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APPLY</a:t>
            </a:r>
            <a:r>
              <a:rPr lang="en-US" sz="3200" b="1" dirty="0">
                <a:solidFill>
                  <a:schemeClr val="bg1">
                    <a:lumMod val="65000"/>
                  </a:schemeClr>
                </a:solidFill>
                <a:latin typeface="Century Gothic" panose="020B0502020202020204" pitchFamily="34" charset="0"/>
                <a:cs typeface="Aharoni" pitchFamily="2" charset="-79"/>
              </a:rPr>
              <a:t> </a:t>
            </a:r>
            <a:r>
              <a:rPr lang="en-US" sz="4000" b="1" dirty="0">
                <a:solidFill>
                  <a:schemeClr val="accent3"/>
                </a:solidFill>
                <a:latin typeface="Century Gothic" panose="020B0502020202020204" pitchFamily="34" charset="0"/>
                <a:cs typeface="Aharoni" pitchFamily="2" charset="-79"/>
              </a:rPr>
              <a:t>MILLER’S LAW</a:t>
            </a:r>
          </a:p>
        </p:txBody>
      </p:sp>
      <p:sp>
        <p:nvSpPr>
          <p:cNvPr id="5" name="Rectangle 4"/>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b="1" dirty="0">
                <a:solidFill>
                  <a:srgbClr val="7D868C"/>
                </a:solidFill>
                <a:latin typeface="Century Gothic" panose="020B0502020202020204" pitchFamily="34" charset="0"/>
                <a:cs typeface="Aharoni" pitchFamily="2" charset="-79"/>
              </a:rPr>
              <a:t>FOR CHUNKING AND ORGANIZATION</a:t>
            </a:r>
          </a:p>
        </p:txBody>
      </p:sp>
      <p:sp>
        <p:nvSpPr>
          <p:cNvPr id="6" name="Text Placeholder 3"/>
          <p:cNvSpPr txBox="1">
            <a:spLocks/>
          </p:cNvSpPr>
          <p:nvPr/>
        </p:nvSpPr>
        <p:spPr>
          <a:xfrm>
            <a:off x="579137" y="2156996"/>
            <a:ext cx="8002800" cy="609600"/>
          </a:xfrm>
          <a:prstGeom prst="wedgeRectCallout">
            <a:avLst>
              <a:gd name="adj1" fmla="val -8336"/>
              <a:gd name="adj2" fmla="val 73611"/>
            </a:avLst>
          </a:prstGeom>
          <a:solidFill>
            <a:schemeClr val="accent3">
              <a:lumMod val="60000"/>
              <a:lumOff val="40000"/>
              <a:alpha val="74902"/>
            </a:schemeClr>
          </a:solidFill>
        </p:spPr>
        <p:txBody>
          <a:bodyPr lIns="137160" tIns="91440" rIns="137160" bIns="91440"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buNone/>
            </a:pPr>
            <a:r>
              <a:rPr lang="en-US" sz="1800" i="1" dirty="0">
                <a:solidFill>
                  <a:schemeClr val="tx1">
                    <a:lumMod val="75000"/>
                  </a:schemeClr>
                </a:solidFill>
              </a:rPr>
              <a:t>The maximum number of pieces of information a human brain can manage concurrently is about </a:t>
            </a:r>
            <a:r>
              <a:rPr lang="en-US" sz="1800" b="1" i="1" dirty="0">
                <a:solidFill>
                  <a:schemeClr val="tx1">
                    <a:lumMod val="75000"/>
                  </a:schemeClr>
                </a:solidFill>
              </a:rPr>
              <a:t>7.</a:t>
            </a:r>
            <a:endParaRPr lang="en-US" sz="1800" i="1" dirty="0">
              <a:solidFill>
                <a:schemeClr val="tx1">
                  <a:lumMod val="75000"/>
                </a:schemeClr>
              </a:solidFill>
            </a:endParaRPr>
          </a:p>
        </p:txBody>
      </p:sp>
      <p:sp>
        <p:nvSpPr>
          <p:cNvPr id="7" name="Rectangle 6"/>
          <p:cNvSpPr/>
          <p:nvPr/>
        </p:nvSpPr>
        <p:spPr>
          <a:xfrm>
            <a:off x="4102407" y="2766596"/>
            <a:ext cx="1220206" cy="338554"/>
          </a:xfrm>
          <a:prstGeom prst="rect">
            <a:avLst/>
          </a:prstGeom>
        </p:spPr>
        <p:txBody>
          <a:bodyPr wrap="none">
            <a:spAutoFit/>
          </a:bodyPr>
          <a:lstStyle/>
          <a:p>
            <a:pPr algn="just"/>
            <a:r>
              <a:rPr lang="en-US" sz="1600" i="1" dirty="0"/>
              <a:t>Miller’s Law</a:t>
            </a:r>
          </a:p>
        </p:txBody>
      </p:sp>
      <p:pic>
        <p:nvPicPr>
          <p:cNvPr id="1028" name="Picture 4" descr="The 5 REAL Things That Boost Brain Performa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108" y="1309313"/>
            <a:ext cx="972049" cy="7290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The 5 REAL Things That Boost Brain Performa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2457" y="1309313"/>
            <a:ext cx="972049" cy="72903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The 5 REAL Things That Boost Brain Performa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7166" y="1309313"/>
            <a:ext cx="972049" cy="7290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he 5 REAL Things That Boost Brain Performa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4224" y="1309313"/>
            <a:ext cx="972049" cy="72903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The 5 REAL Things That Boost Brain Performa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1282" y="1309313"/>
            <a:ext cx="972049" cy="7290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The 5 REAL Things That Boost Brain Performa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8340" y="1309313"/>
            <a:ext cx="972049" cy="72903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The 5 REAL Things That Boost Brain Performa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5398" y="1309313"/>
            <a:ext cx="972049" cy="72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565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flipH="1">
            <a:off x="1066800" y="317287"/>
            <a:ext cx="2362200" cy="4508927"/>
          </a:xfrm>
          <a:prstGeom prst="rect">
            <a:avLst/>
          </a:prstGeom>
          <a:noFill/>
        </p:spPr>
        <p:txBody>
          <a:bodyPr wrap="square" rtlCol="0">
            <a:spAutoFit/>
          </a:bodyPr>
          <a:lstStyle/>
          <a:p>
            <a:r>
              <a:rPr lang="en-US" sz="28700" dirty="0">
                <a:solidFill>
                  <a:schemeClr val="accent4">
                    <a:lumMod val="60000"/>
                    <a:lumOff val="40000"/>
                  </a:schemeClr>
                </a:solidFill>
                <a:latin typeface="Arial" panose="020B0604020202020204" pitchFamily="34" charset="0"/>
                <a:cs typeface="Arial" panose="020B0604020202020204" pitchFamily="34" charset="0"/>
              </a:rPr>
              <a:t>3</a:t>
            </a:r>
          </a:p>
        </p:txBody>
      </p:sp>
      <p:sp>
        <p:nvSpPr>
          <p:cNvPr id="7" name="Title 1"/>
          <p:cNvSpPr txBox="1">
            <a:spLocks/>
          </p:cNvSpPr>
          <p:nvPr/>
        </p:nvSpPr>
        <p:spPr>
          <a:xfrm flipH="1">
            <a:off x="990600" y="2211750"/>
            <a:ext cx="7467600" cy="720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a:latin typeface="Century Gothic" panose="020B0502020202020204" pitchFamily="34" charset="0"/>
                <a:cs typeface="Aharoni" panose="02010803020104030203" pitchFamily="2" charset="-79"/>
              </a:rPr>
              <a:t>Be Aware of Data-Ink Ratio</a:t>
            </a:r>
          </a:p>
        </p:txBody>
      </p:sp>
    </p:spTree>
    <p:extLst>
      <p:ext uri="{BB962C8B-B14F-4D97-AF65-F5344CB8AC3E}">
        <p14:creationId xmlns:p14="http://schemas.microsoft.com/office/powerpoint/2010/main" val="3925552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4"/>
          <p:cNvGraphicFramePr>
            <a:graphicFrameLocks noGrp="1"/>
          </p:cNvGraphicFramePr>
          <p:nvPr>
            <p:custDataLst>
              <p:tags r:id="rId1"/>
            </p:custDataLst>
            <p:extLst>
              <p:ext uri="{D42A27DB-BD31-4B8C-83A1-F6EECF244321}">
                <p14:modId xmlns:p14="http://schemas.microsoft.com/office/powerpoint/2010/main" val="33172741"/>
              </p:ext>
            </p:extLst>
          </p:nvPr>
        </p:nvGraphicFramePr>
        <p:xfrm>
          <a:off x="1600200" y="1062990"/>
          <a:ext cx="6477000" cy="3108960"/>
        </p:xfrm>
        <a:graphic>
          <a:graphicData uri="http://schemas.openxmlformats.org/drawingml/2006/table">
            <a:tbl>
              <a:tblPr firstRow="1" bandRow="1">
                <a:tableStyleId>{2D5ABB26-0587-4C30-8999-92F81FD0307C}</a:tableStyleId>
              </a:tblPr>
              <a:tblGrid>
                <a:gridCol w="431054">
                  <a:extLst>
                    <a:ext uri="{9D8B030D-6E8A-4147-A177-3AD203B41FA5}">
                      <a16:colId xmlns:a16="http://schemas.microsoft.com/office/drawing/2014/main" val="20000"/>
                    </a:ext>
                  </a:extLst>
                </a:gridCol>
                <a:gridCol w="6045946">
                  <a:extLst>
                    <a:ext uri="{9D8B030D-6E8A-4147-A177-3AD203B41FA5}">
                      <a16:colId xmlns:a16="http://schemas.microsoft.com/office/drawing/2014/main" val="20001"/>
                    </a:ext>
                  </a:extLst>
                </a:gridCol>
              </a:tblGrid>
              <a:tr h="777240">
                <a:tc>
                  <a:txBody>
                    <a:bodyPr/>
                    <a:lstStyle/>
                    <a:p>
                      <a:pPr algn="ctr"/>
                      <a:r>
                        <a:rPr lang="en-CA" sz="4000" b="1" noProof="0" dirty="0">
                          <a:solidFill>
                            <a:schemeClr val="accent4"/>
                          </a:solidFill>
                          <a:latin typeface="Arial" panose="020B0604020202020204" pitchFamily="34" charset="0"/>
                          <a:cs typeface="Arial" panose="020B0604020202020204" pitchFamily="34" charset="0"/>
                        </a:rPr>
                        <a:t>1</a:t>
                      </a: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defTabSz="914400" eaLnBrk="1" fontAlgn="auto" latinLnBrk="0" hangingPunct="1">
                        <a:lnSpc>
                          <a:spcPct val="150000"/>
                        </a:lnSpc>
                        <a:spcBef>
                          <a:spcPts val="0"/>
                        </a:spcBef>
                        <a:spcAft>
                          <a:spcPts val="0"/>
                        </a:spcAft>
                        <a:buClrTx/>
                        <a:buSzTx/>
                        <a:buFont typeface="+mj-lt"/>
                        <a:buNone/>
                        <a:tabLst/>
                        <a:defRPr/>
                      </a:pPr>
                      <a:r>
                        <a:rPr kumimoji="0" lang="en-US" sz="2000" b="0" i="0" u="none" strike="noStrike" kern="0" cap="none" spc="0" normalizeH="0" baseline="0" noProof="0" dirty="0">
                          <a:ln>
                            <a:noFill/>
                          </a:ln>
                          <a:solidFill>
                            <a:schemeClr val="tx1"/>
                          </a:solidFill>
                          <a:effectLst/>
                          <a:uLnTx/>
                          <a:uFillTx/>
                          <a:latin typeface="+mn-lt"/>
                          <a:ea typeface="+mn-ea"/>
                          <a:cs typeface="Aharoni" pitchFamily="2" charset="-79"/>
                        </a:rPr>
                        <a:t>Dense data is acceptable (and even encouraged).</a:t>
                      </a:r>
                      <a:endParaRPr lang="en-CA" sz="2000" b="0" noProof="0" dirty="0">
                        <a:solidFill>
                          <a:schemeClr val="tx1"/>
                        </a:solidFill>
                        <a:latin typeface="Cambria" panose="02040503050406030204" pitchFamily="18" charset="0"/>
                        <a:cs typeface="Arial" pitchFamily="34" charset="0"/>
                      </a:endParaRP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77240">
                <a:tc>
                  <a:txBody>
                    <a:bodyPr/>
                    <a:lstStyle/>
                    <a:p>
                      <a:pPr algn="ctr"/>
                      <a:r>
                        <a:rPr lang="en-CA" sz="4000" b="1" noProof="0" dirty="0">
                          <a:solidFill>
                            <a:schemeClr val="accent4"/>
                          </a:solidFill>
                          <a:latin typeface="Arial" panose="020B0604020202020204" pitchFamily="34" charset="0"/>
                          <a:cs typeface="Arial" panose="020B0604020202020204" pitchFamily="34" charset="0"/>
                        </a:rPr>
                        <a:t>2</a:t>
                      </a: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defTabSz="914400" eaLnBrk="1" fontAlgn="auto" latinLnBrk="0" hangingPunct="1">
                        <a:lnSpc>
                          <a:spcPct val="150000"/>
                        </a:lnSpc>
                        <a:spcBef>
                          <a:spcPts val="0"/>
                        </a:spcBef>
                        <a:spcAft>
                          <a:spcPts val="0"/>
                        </a:spcAft>
                        <a:buClrTx/>
                        <a:buSzTx/>
                        <a:buFont typeface="+mj-lt"/>
                        <a:buNone/>
                        <a:tabLst/>
                        <a:defRPr/>
                      </a:pPr>
                      <a:r>
                        <a:rPr kumimoji="0" lang="en-US" sz="2000" b="0" i="0" u="none" strike="noStrike" kern="0" cap="none" spc="0" normalizeH="0" baseline="0" noProof="0" dirty="0">
                          <a:ln>
                            <a:noFill/>
                          </a:ln>
                          <a:solidFill>
                            <a:schemeClr val="tx1"/>
                          </a:solidFill>
                          <a:effectLst/>
                          <a:uLnTx/>
                          <a:uFillTx/>
                          <a:latin typeface="+mn-lt"/>
                          <a:ea typeface="+mn-ea"/>
                          <a:cs typeface="Aharoni" pitchFamily="2" charset="-79"/>
                        </a:rPr>
                        <a:t>Maximize data-ink ratio.</a:t>
                      </a:r>
                      <a:endParaRPr lang="en-CA" sz="2000" b="0" noProof="0" dirty="0">
                        <a:solidFill>
                          <a:schemeClr val="tx1"/>
                        </a:solidFill>
                        <a:latin typeface="Cambria" panose="02040503050406030204" pitchFamily="18" charset="0"/>
                        <a:cs typeface="Arial" pitchFamily="34" charset="0"/>
                      </a:endParaRP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77240">
                <a:tc>
                  <a:txBody>
                    <a:bodyPr/>
                    <a:lstStyle/>
                    <a:p>
                      <a:pPr algn="ctr"/>
                      <a:r>
                        <a:rPr lang="en-CA" sz="4000" b="1" noProof="0" dirty="0">
                          <a:solidFill>
                            <a:schemeClr val="accent4"/>
                          </a:solidFill>
                          <a:latin typeface="Arial" panose="020B0604020202020204" pitchFamily="34" charset="0"/>
                          <a:cs typeface="Arial" panose="020B0604020202020204" pitchFamily="34" charset="0"/>
                        </a:rPr>
                        <a:t>3</a:t>
                      </a: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defTabSz="914400" eaLnBrk="1" fontAlgn="auto" latinLnBrk="0" hangingPunct="1">
                        <a:lnSpc>
                          <a:spcPct val="150000"/>
                        </a:lnSpc>
                        <a:spcBef>
                          <a:spcPts val="0"/>
                        </a:spcBef>
                        <a:spcAft>
                          <a:spcPts val="0"/>
                        </a:spcAft>
                        <a:buClrTx/>
                        <a:buSzTx/>
                        <a:buFont typeface="+mj-lt"/>
                        <a:buNone/>
                        <a:tabLst/>
                        <a:defRPr/>
                      </a:pPr>
                      <a:r>
                        <a:rPr lang="en-US" sz="2000" b="0" kern="0" dirty="0">
                          <a:solidFill>
                            <a:schemeClr val="tx1"/>
                          </a:solidFill>
                          <a:latin typeface="+mn-lt"/>
                          <a:ea typeface="+mn-ea"/>
                          <a:cs typeface="Aharoni" pitchFamily="2" charset="-79"/>
                        </a:rPr>
                        <a:t>Use tables.</a:t>
                      </a:r>
                      <a:r>
                        <a:rPr lang="en-US" sz="2000" b="0" kern="0" baseline="0" dirty="0">
                          <a:solidFill>
                            <a:schemeClr val="tx1"/>
                          </a:solidFill>
                          <a:latin typeface="+mn-lt"/>
                          <a:ea typeface="+mn-ea"/>
                          <a:cs typeface="Aharoni" pitchFamily="2" charset="-79"/>
                        </a:rPr>
                        <a:t>  Effectively.</a:t>
                      </a:r>
                      <a:endParaRPr lang="en-US" sz="2000" b="0" kern="0" dirty="0">
                        <a:solidFill>
                          <a:schemeClr val="tx1"/>
                        </a:solidFill>
                        <a:latin typeface="+mn-lt"/>
                        <a:ea typeface="+mn-ea"/>
                        <a:cs typeface="Aharoni" pitchFamily="2" charset="-79"/>
                      </a:endParaRP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77240">
                <a:tc>
                  <a:txBody>
                    <a:bodyPr/>
                    <a:lstStyle/>
                    <a:p>
                      <a:pPr algn="ctr"/>
                      <a:r>
                        <a:rPr lang="en-CA" sz="4000" b="1" noProof="0" dirty="0">
                          <a:solidFill>
                            <a:schemeClr val="accent4"/>
                          </a:solidFill>
                          <a:latin typeface="Arial" panose="020B0604020202020204" pitchFamily="34" charset="0"/>
                          <a:cs typeface="Arial" panose="020B0604020202020204" pitchFamily="34" charset="0"/>
                        </a:rPr>
                        <a:t>4</a:t>
                      </a: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kern="0" noProof="0" dirty="0">
                          <a:solidFill>
                            <a:schemeClr val="tx1"/>
                          </a:solidFill>
                          <a:latin typeface="+mn-lt"/>
                          <a:ea typeface="+mn-ea"/>
                          <a:cs typeface="Aharoni" pitchFamily="2" charset="-79"/>
                        </a:rPr>
                        <a:t>Use PowerPoint’s powers for good.</a:t>
                      </a:r>
                      <a:endParaRPr lang="en-CA" sz="2000" b="0" noProof="0" dirty="0">
                        <a:solidFill>
                          <a:schemeClr val="tx1"/>
                        </a:solidFill>
                        <a:latin typeface="Cambria" panose="02040503050406030204" pitchFamily="18" charset="0"/>
                        <a:cs typeface="Arial" pitchFamily="34" charset="0"/>
                      </a:endParaRP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57233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086936" y="3006730"/>
            <a:ext cx="2323264" cy="154622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t>Dense data is actually a desirable attribute in presentations IF density serves a purpose.</a:t>
            </a:r>
          </a:p>
          <a:p>
            <a:pPr marL="0" indent="0">
              <a:buFont typeface="Arial" pitchFamily="34" charset="0"/>
              <a:buNone/>
            </a:pPr>
            <a:endParaRPr lang="en-US" sz="1800" dirty="0"/>
          </a:p>
          <a:p>
            <a:pPr marL="225425" indent="-225425"/>
            <a:endParaRPr lang="en-US" sz="1800" baseline="30000" dirty="0"/>
          </a:p>
        </p:txBody>
      </p:sp>
      <p:sp>
        <p:nvSpPr>
          <p:cNvPr id="3" name="Rectangular Callout 2"/>
          <p:cNvSpPr/>
          <p:nvPr/>
        </p:nvSpPr>
        <p:spPr>
          <a:xfrm>
            <a:off x="3768692" y="438150"/>
            <a:ext cx="5123543" cy="1905000"/>
          </a:xfrm>
          <a:prstGeom prst="wedgeRectCallout">
            <a:avLst>
              <a:gd name="adj1" fmla="val -32851"/>
              <a:gd name="adj2" fmla="val 57229"/>
            </a:avLst>
          </a:prstGeom>
          <a:solidFill>
            <a:schemeClr val="accent4">
              <a:lumMod val="20000"/>
              <a:lumOff val="80000"/>
              <a:alpha val="74902"/>
            </a:schemeClr>
          </a:solidFill>
        </p:spPr>
        <p:txBody>
          <a:bodyPr lIns="137160" tIns="91440" rIns="137160" bIns="91440" anchor="ctr"/>
          <a:lstStyle/>
          <a:p>
            <a:pPr defTabSz="457200">
              <a:lnSpc>
                <a:spcPct val="120000"/>
              </a:lnSpc>
              <a:spcBef>
                <a:spcPct val="20000"/>
              </a:spcBef>
            </a:pPr>
            <a:r>
              <a:rPr lang="en-US" sz="1600" i="1" dirty="0">
                <a:solidFill>
                  <a:schemeClr val="tx1">
                    <a:lumMod val="75000"/>
                  </a:schemeClr>
                </a:solidFill>
                <a:cs typeface="Arial"/>
              </a:rPr>
              <a:t>“Visual displays rich with data are not only an appropriate and proper complement to human capabilities, but also such designs are frequently optimal.  </a:t>
            </a:r>
            <a:r>
              <a:rPr lang="en-US" sz="1600" b="1" i="1" dirty="0">
                <a:solidFill>
                  <a:schemeClr val="tx1">
                    <a:lumMod val="75000"/>
                  </a:schemeClr>
                </a:solidFill>
                <a:cs typeface="Arial"/>
              </a:rPr>
              <a:t>If the visual task is contrast, comparison, and choice – as so often it is – then the more relevant information within </a:t>
            </a:r>
            <a:r>
              <a:rPr lang="en-US" sz="1600" b="1" i="1" dirty="0" err="1">
                <a:solidFill>
                  <a:schemeClr val="tx1">
                    <a:lumMod val="75000"/>
                  </a:schemeClr>
                </a:solidFill>
                <a:cs typeface="Arial"/>
              </a:rPr>
              <a:t>eyespan</a:t>
            </a:r>
            <a:r>
              <a:rPr lang="en-US" sz="1600" b="1" i="1" dirty="0">
                <a:solidFill>
                  <a:schemeClr val="tx1">
                    <a:lumMod val="75000"/>
                  </a:schemeClr>
                </a:solidFill>
                <a:cs typeface="Arial"/>
              </a:rPr>
              <a:t>, the better</a:t>
            </a:r>
            <a:r>
              <a:rPr lang="en-US" sz="1600" i="1" dirty="0">
                <a:solidFill>
                  <a:schemeClr val="tx1">
                    <a:lumMod val="75000"/>
                  </a:schemeClr>
                </a:solidFill>
                <a:cs typeface="Arial"/>
              </a:rPr>
              <a:t>.” </a:t>
            </a:r>
            <a:r>
              <a:rPr lang="en-US" sz="1600" i="1" baseline="30000" dirty="0">
                <a:solidFill>
                  <a:schemeClr val="tx1">
                    <a:lumMod val="75000"/>
                  </a:schemeClr>
                </a:solidFill>
                <a:cs typeface="Arial"/>
              </a:rPr>
              <a:t>1</a:t>
            </a:r>
          </a:p>
        </p:txBody>
      </p:sp>
      <p:pic>
        <p:nvPicPr>
          <p:cNvPr id="6" name="Picture 2" descr="http://mapdesign.icaci.org/wp-content/uploads/2012/04/USGSTopo.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25557"/>
            <a:ext cx="2779712" cy="24876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Movie Narrative Charts">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892" y="2618418"/>
            <a:ext cx="3444908" cy="2174016"/>
          </a:xfrm>
          <a:prstGeom prst="rect">
            <a:avLst/>
          </a:prstGeom>
          <a:noFill/>
          <a:ln w="3175">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43209" y="3813170"/>
            <a:ext cx="1752600" cy="261610"/>
          </a:xfrm>
          <a:prstGeom prst="rect">
            <a:avLst/>
          </a:prstGeom>
          <a:noFill/>
        </p:spPr>
        <p:txBody>
          <a:bodyPr wrap="square" rtlCol="0">
            <a:spAutoFit/>
          </a:bodyPr>
          <a:lstStyle/>
          <a:p>
            <a:r>
              <a:rPr lang="en-US" sz="1050" dirty="0">
                <a:latin typeface="Gill Sans MT" pitchFamily="34" charset="0"/>
              </a:rPr>
              <a:t>Topographical Map</a:t>
            </a:r>
            <a:r>
              <a:rPr lang="en-US" sz="1050" baseline="30000" dirty="0">
                <a:latin typeface="Gill Sans MT" pitchFamily="34" charset="0"/>
              </a:rPr>
              <a:t>2</a:t>
            </a:r>
          </a:p>
        </p:txBody>
      </p:sp>
      <p:sp>
        <p:nvSpPr>
          <p:cNvPr id="9" name="TextBox 8"/>
          <p:cNvSpPr txBox="1"/>
          <p:nvPr/>
        </p:nvSpPr>
        <p:spPr>
          <a:xfrm>
            <a:off x="5642385" y="4792434"/>
            <a:ext cx="1752600" cy="261610"/>
          </a:xfrm>
          <a:prstGeom prst="rect">
            <a:avLst/>
          </a:prstGeom>
          <a:noFill/>
        </p:spPr>
        <p:txBody>
          <a:bodyPr wrap="square" rtlCol="0">
            <a:spAutoFit/>
          </a:bodyPr>
          <a:lstStyle/>
          <a:p>
            <a:r>
              <a:rPr lang="en-US" sz="1050" dirty="0">
                <a:latin typeface="Gill Sans MT" pitchFamily="34" charset="0"/>
              </a:rPr>
              <a:t>Movie Narrative Charts</a:t>
            </a:r>
            <a:r>
              <a:rPr lang="en-US" sz="1050" baseline="30000" dirty="0">
                <a:latin typeface="Gill Sans MT" pitchFamily="34" charset="0"/>
              </a:rPr>
              <a:t>3</a:t>
            </a:r>
          </a:p>
        </p:txBody>
      </p:sp>
      <p:sp>
        <p:nvSpPr>
          <p:cNvPr id="10" name="Rectangle 9"/>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DO NOT FEAR</a:t>
            </a:r>
          </a:p>
        </p:txBody>
      </p:sp>
      <p:sp>
        <p:nvSpPr>
          <p:cNvPr id="11" name="Rectangle 10"/>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4"/>
                </a:solidFill>
                <a:latin typeface="Century Gothic" panose="020B0502020202020204" pitchFamily="34" charset="0"/>
                <a:cs typeface="Aharoni" pitchFamily="2" charset="-79"/>
              </a:rPr>
              <a:t>DENSE DATA</a:t>
            </a:r>
          </a:p>
        </p:txBody>
      </p:sp>
    </p:spTree>
    <p:extLst>
      <p:ext uri="{BB962C8B-B14F-4D97-AF65-F5344CB8AC3E}">
        <p14:creationId xmlns:p14="http://schemas.microsoft.com/office/powerpoint/2010/main" val="3740490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700" y="19050"/>
            <a:ext cx="4053840" cy="1664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129" y="1906788"/>
            <a:ext cx="4111259" cy="155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4544060" y="1809750"/>
            <a:ext cx="4572000" cy="0"/>
          </a:xfrm>
          <a:prstGeom prst="line">
            <a:avLst/>
          </a:prstGeom>
          <a:ln w="19050">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8448" y="3562350"/>
            <a:ext cx="4111092"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533900" y="56714"/>
            <a:ext cx="1051560" cy="307777"/>
          </a:xfrm>
          <a:prstGeom prst="rect">
            <a:avLst/>
          </a:prstGeom>
          <a:solidFill>
            <a:srgbClr val="FFFFFF">
              <a:alpha val="80000"/>
            </a:srgbClr>
          </a:solid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i="1" dirty="0"/>
              <a:t>Brand A</a:t>
            </a:r>
          </a:p>
        </p:txBody>
      </p:sp>
      <p:sp>
        <p:nvSpPr>
          <p:cNvPr id="7" name="TextBox 6"/>
          <p:cNvSpPr txBox="1"/>
          <p:nvPr/>
        </p:nvSpPr>
        <p:spPr>
          <a:xfrm>
            <a:off x="4533900" y="694690"/>
            <a:ext cx="1087120" cy="307777"/>
          </a:xfrm>
          <a:prstGeom prst="rect">
            <a:avLst/>
          </a:prstGeom>
          <a:solidFill>
            <a:srgbClr val="FFFFFF">
              <a:alpha val="80000"/>
            </a:srgbClr>
          </a:solid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r">
              <a:defRPr sz="1400" i="1"/>
            </a:lvl1pPr>
          </a:lstStyle>
          <a:p>
            <a:pPr algn="l"/>
            <a:r>
              <a:rPr lang="en-US" dirty="0"/>
              <a:t>Brand C</a:t>
            </a:r>
          </a:p>
        </p:txBody>
      </p:sp>
      <p:sp>
        <p:nvSpPr>
          <p:cNvPr id="8" name="TextBox 7"/>
          <p:cNvSpPr txBox="1"/>
          <p:nvPr/>
        </p:nvSpPr>
        <p:spPr>
          <a:xfrm>
            <a:off x="4533900" y="389890"/>
            <a:ext cx="848360" cy="307777"/>
          </a:xfrm>
          <a:prstGeom prst="rect">
            <a:avLst/>
          </a:prstGeom>
          <a:solidFill>
            <a:srgbClr val="FFFFFF">
              <a:alpha val="80000"/>
            </a:srgbClr>
          </a:solid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r">
              <a:defRPr sz="1400" i="1"/>
            </a:lvl1pPr>
          </a:lstStyle>
          <a:p>
            <a:pPr algn="l"/>
            <a:r>
              <a:rPr lang="en-US" dirty="0"/>
              <a:t>Brand B</a:t>
            </a:r>
          </a:p>
        </p:txBody>
      </p:sp>
      <p:sp>
        <p:nvSpPr>
          <p:cNvPr id="9" name="TextBox 8"/>
          <p:cNvSpPr txBox="1"/>
          <p:nvPr/>
        </p:nvSpPr>
        <p:spPr>
          <a:xfrm>
            <a:off x="4533900" y="1032073"/>
            <a:ext cx="929640" cy="307777"/>
          </a:xfrm>
          <a:prstGeom prst="rect">
            <a:avLst/>
          </a:prstGeom>
          <a:solidFill>
            <a:srgbClr val="FFFFFF">
              <a:alpha val="80000"/>
            </a:srgbClr>
          </a:solid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r">
              <a:defRPr sz="1400" i="1"/>
            </a:lvl1pPr>
          </a:lstStyle>
          <a:p>
            <a:pPr algn="l"/>
            <a:r>
              <a:rPr lang="en-US" dirty="0"/>
              <a:t>Brand D</a:t>
            </a:r>
          </a:p>
        </p:txBody>
      </p:sp>
      <p:sp>
        <p:nvSpPr>
          <p:cNvPr id="10" name="TextBox 9"/>
          <p:cNvSpPr txBox="1"/>
          <p:nvPr/>
        </p:nvSpPr>
        <p:spPr>
          <a:xfrm>
            <a:off x="4533900" y="1334770"/>
            <a:ext cx="848360" cy="307777"/>
          </a:xfrm>
          <a:prstGeom prst="rect">
            <a:avLst/>
          </a:prstGeom>
          <a:solidFill>
            <a:srgbClr val="FFFFFF">
              <a:alpha val="80000"/>
            </a:srgbClr>
          </a:solid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r">
              <a:defRPr sz="1400" i="1"/>
            </a:lvl1pPr>
          </a:lstStyle>
          <a:p>
            <a:pPr algn="l"/>
            <a:r>
              <a:rPr lang="en-US" dirty="0"/>
              <a:t>Brand E</a:t>
            </a:r>
          </a:p>
        </p:txBody>
      </p:sp>
      <p:sp>
        <p:nvSpPr>
          <p:cNvPr id="11" name="TextBox 10"/>
          <p:cNvSpPr txBox="1"/>
          <p:nvPr/>
        </p:nvSpPr>
        <p:spPr>
          <a:xfrm>
            <a:off x="4533900" y="1980011"/>
            <a:ext cx="1056640" cy="307777"/>
          </a:xfrm>
          <a:prstGeom prst="rect">
            <a:avLst/>
          </a:prstGeom>
          <a:solidFill>
            <a:srgbClr val="FFFFFF">
              <a:alpha val="80000"/>
            </a:srgbClr>
          </a:solid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r">
              <a:defRPr sz="1400" i="1"/>
            </a:lvl1pPr>
          </a:lstStyle>
          <a:p>
            <a:pPr algn="l"/>
            <a:r>
              <a:rPr lang="en-US" dirty="0"/>
              <a:t>3-monthly</a:t>
            </a:r>
          </a:p>
        </p:txBody>
      </p:sp>
      <p:sp>
        <p:nvSpPr>
          <p:cNvPr id="12" name="TextBox 11"/>
          <p:cNvSpPr txBox="1"/>
          <p:nvPr/>
        </p:nvSpPr>
        <p:spPr>
          <a:xfrm>
            <a:off x="4533900" y="2513411"/>
            <a:ext cx="1056640" cy="307777"/>
          </a:xfrm>
          <a:prstGeom prst="rect">
            <a:avLst/>
          </a:prstGeom>
          <a:solidFill>
            <a:srgbClr val="FFFFFF">
              <a:alpha val="80000"/>
            </a:srgbClr>
          </a:solid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r">
              <a:defRPr sz="1400" i="1"/>
            </a:lvl1pPr>
          </a:lstStyle>
          <a:p>
            <a:pPr algn="l"/>
            <a:r>
              <a:rPr lang="en-US" dirty="0"/>
              <a:t>Monthly</a:t>
            </a:r>
          </a:p>
        </p:txBody>
      </p:sp>
      <p:sp>
        <p:nvSpPr>
          <p:cNvPr id="13" name="TextBox 12"/>
          <p:cNvSpPr txBox="1"/>
          <p:nvPr/>
        </p:nvSpPr>
        <p:spPr>
          <a:xfrm>
            <a:off x="4533900" y="3036651"/>
            <a:ext cx="929640" cy="307777"/>
          </a:xfrm>
          <a:prstGeom prst="rect">
            <a:avLst/>
          </a:prstGeom>
          <a:solidFill>
            <a:srgbClr val="FFFFFF">
              <a:alpha val="80000"/>
            </a:srgbClr>
          </a:solid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r">
              <a:defRPr sz="1400" i="1"/>
            </a:lvl1pPr>
          </a:lstStyle>
          <a:p>
            <a:pPr algn="l"/>
            <a:r>
              <a:rPr lang="en-US" dirty="0"/>
              <a:t>2x/month</a:t>
            </a:r>
          </a:p>
        </p:txBody>
      </p:sp>
      <p:sp>
        <p:nvSpPr>
          <p:cNvPr id="14" name="TextBox 13"/>
          <p:cNvSpPr txBox="1"/>
          <p:nvPr/>
        </p:nvSpPr>
        <p:spPr>
          <a:xfrm>
            <a:off x="4533900" y="3689350"/>
            <a:ext cx="652780" cy="307777"/>
          </a:xfrm>
          <a:prstGeom prst="rect">
            <a:avLst/>
          </a:prstGeom>
          <a:solidFill>
            <a:srgbClr val="FFFFFF">
              <a:alpha val="80000"/>
            </a:srgbClr>
          </a:solid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r">
              <a:defRPr sz="1400" i="1"/>
            </a:lvl1pPr>
          </a:lstStyle>
          <a:p>
            <a:pPr algn="l"/>
            <a:r>
              <a:rPr lang="en-US" dirty="0"/>
              <a:t>Both</a:t>
            </a:r>
          </a:p>
        </p:txBody>
      </p:sp>
      <p:sp>
        <p:nvSpPr>
          <p:cNvPr id="15" name="TextBox 14"/>
          <p:cNvSpPr txBox="1"/>
          <p:nvPr/>
        </p:nvSpPr>
        <p:spPr>
          <a:xfrm>
            <a:off x="4533900" y="4222750"/>
            <a:ext cx="1229360" cy="307777"/>
          </a:xfrm>
          <a:prstGeom prst="rect">
            <a:avLst/>
          </a:prstGeom>
          <a:solidFill>
            <a:srgbClr val="FFFFFF">
              <a:alpha val="80000"/>
            </a:srgbClr>
          </a:solid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r">
              <a:defRPr sz="1400" i="1"/>
            </a:lvl1pPr>
          </a:lstStyle>
          <a:p>
            <a:pPr algn="l"/>
            <a:r>
              <a:rPr lang="en-US" dirty="0"/>
              <a:t>Maintenance</a:t>
            </a:r>
          </a:p>
        </p:txBody>
      </p:sp>
      <p:sp>
        <p:nvSpPr>
          <p:cNvPr id="16" name="TextBox 15"/>
          <p:cNvSpPr txBox="1"/>
          <p:nvPr/>
        </p:nvSpPr>
        <p:spPr>
          <a:xfrm>
            <a:off x="4533900" y="4695190"/>
            <a:ext cx="652780" cy="307777"/>
          </a:xfrm>
          <a:prstGeom prst="rect">
            <a:avLst/>
          </a:prstGeom>
          <a:solidFill>
            <a:srgbClr val="FFFFFF">
              <a:alpha val="80000"/>
            </a:srgbClr>
          </a:solid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r">
              <a:defRPr sz="1400" i="1"/>
            </a:lvl1pPr>
          </a:lstStyle>
          <a:p>
            <a:pPr algn="l"/>
            <a:r>
              <a:rPr lang="en-US" dirty="0"/>
              <a:t>Acute</a:t>
            </a:r>
          </a:p>
        </p:txBody>
      </p:sp>
      <p:cxnSp>
        <p:nvCxnSpPr>
          <p:cNvPr id="17" name="Straight Connector 16"/>
          <p:cNvCxnSpPr/>
          <p:nvPr/>
        </p:nvCxnSpPr>
        <p:spPr>
          <a:xfrm>
            <a:off x="4544060" y="3486150"/>
            <a:ext cx="4572000" cy="0"/>
          </a:xfrm>
          <a:prstGeom prst="line">
            <a:avLst/>
          </a:prstGeom>
          <a:ln w="19050">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8600" y="1402379"/>
            <a:ext cx="4101752" cy="1097280"/>
          </a:xfrm>
          <a:prstGeom prst="wedgeRectCallout">
            <a:avLst>
              <a:gd name="adj1" fmla="val -8418"/>
              <a:gd name="adj2" fmla="val 64747"/>
            </a:avLst>
          </a:prstGeom>
          <a:solidFill>
            <a:schemeClr val="accent4">
              <a:lumMod val="20000"/>
              <a:lumOff val="80000"/>
            </a:schemeClr>
          </a:solidFill>
        </p:spPr>
        <p:txBody>
          <a:bodyPr wrap="square" rtlCol="0">
            <a:spAutoFit/>
          </a:bodyPr>
          <a:lstStyle/>
          <a:p>
            <a:pPr marL="115888">
              <a:lnSpc>
                <a:spcPct val="120000"/>
              </a:lnSpc>
            </a:pPr>
            <a:r>
              <a:rPr lang="en-US" i="1" dirty="0">
                <a:solidFill>
                  <a:schemeClr val="tx1">
                    <a:lumMod val="75000"/>
                  </a:schemeClr>
                </a:solidFill>
              </a:rPr>
              <a:t>“Small multiples are an excellent architecture for showing large quantities of multivariate data.”</a:t>
            </a:r>
            <a:r>
              <a:rPr lang="en-US" i="1" baseline="30000" dirty="0">
                <a:solidFill>
                  <a:schemeClr val="tx1">
                    <a:lumMod val="75000"/>
                  </a:schemeClr>
                </a:solidFill>
              </a:rPr>
              <a:t>1</a:t>
            </a:r>
          </a:p>
        </p:txBody>
      </p:sp>
      <p:sp>
        <p:nvSpPr>
          <p:cNvPr id="20" name="TextBox 19"/>
          <p:cNvSpPr txBox="1"/>
          <p:nvPr/>
        </p:nvSpPr>
        <p:spPr>
          <a:xfrm>
            <a:off x="228600" y="2952750"/>
            <a:ext cx="4101752" cy="1742441"/>
          </a:xfrm>
          <a:prstGeom prst="wedgeRectCallout">
            <a:avLst>
              <a:gd name="adj1" fmla="val 8236"/>
              <a:gd name="adj2" fmla="val -60659"/>
            </a:avLst>
          </a:prstGeom>
          <a:solidFill>
            <a:schemeClr val="accent4">
              <a:lumMod val="20000"/>
              <a:lumOff val="80000"/>
            </a:schemeClr>
          </a:solidFill>
        </p:spPr>
        <p:txBody>
          <a:bodyPr lIns="137160" tIns="91440" rIns="137160" bIns="91440"/>
          <a:lstStyle>
            <a:lvl1pPr indent="0" algn="just" defTabSz="457200">
              <a:spcBef>
                <a:spcPct val="20000"/>
              </a:spcBef>
              <a:buFontTx/>
              <a:buNone/>
              <a:defRPr b="0" i="1">
                <a:solidFill>
                  <a:schemeClr val="bg1"/>
                </a:solidFill>
                <a:latin typeface="Arial"/>
                <a:cs typeface="Arial"/>
              </a:defRPr>
            </a:lvl1pPr>
            <a:lvl2pPr indent="0" defTabSz="457200">
              <a:spcBef>
                <a:spcPct val="20000"/>
              </a:spcBef>
              <a:buFontTx/>
              <a:buNone/>
              <a:defRPr sz="1100">
                <a:latin typeface="Arial"/>
                <a:cs typeface="Arial"/>
              </a:defRPr>
            </a:lvl2pPr>
            <a:lvl3pPr indent="0" defTabSz="457200">
              <a:spcBef>
                <a:spcPct val="20000"/>
              </a:spcBef>
              <a:buFontTx/>
              <a:buNone/>
              <a:defRPr sz="1100">
                <a:latin typeface="Arial"/>
                <a:cs typeface="Arial"/>
              </a:defRPr>
            </a:lvl3pPr>
            <a:lvl4pPr indent="0" defTabSz="457200">
              <a:spcBef>
                <a:spcPct val="20000"/>
              </a:spcBef>
              <a:buFontTx/>
              <a:buNone/>
              <a:defRPr sz="1100">
                <a:latin typeface="Arial"/>
                <a:cs typeface="Arial"/>
              </a:defRPr>
            </a:lvl4pPr>
            <a:lvl5pPr indent="0" defTabSz="457200">
              <a:spcBef>
                <a:spcPct val="20000"/>
              </a:spcBef>
              <a:buFontTx/>
              <a:buNone/>
              <a:defRPr sz="1100">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algn="l">
              <a:lnSpc>
                <a:spcPct val="120000"/>
              </a:lnSpc>
            </a:pPr>
            <a:r>
              <a:rPr lang="en-US" dirty="0">
                <a:solidFill>
                  <a:schemeClr val="tx1">
                    <a:lumMod val="75000"/>
                  </a:schemeClr>
                </a:solidFill>
                <a:latin typeface="+mn-lt"/>
              </a:rPr>
              <a:t>“</a:t>
            </a:r>
            <a:r>
              <a:rPr lang="en-US" dirty="0">
                <a:solidFill>
                  <a:schemeClr val="tx1">
                    <a:lumMod val="75000"/>
                  </a:schemeClr>
                </a:solidFill>
                <a:latin typeface="+mn-lt"/>
                <a:cs typeface="+mn-cs"/>
              </a:rPr>
              <a:t>Small multiples resemble frames of a movie: a series of graphics, showing the same combination of variables, indexed by changes in another variable.”</a:t>
            </a:r>
            <a:r>
              <a:rPr lang="en-US" baseline="30000" dirty="0">
                <a:solidFill>
                  <a:schemeClr val="tx1">
                    <a:lumMod val="75000"/>
                  </a:schemeClr>
                </a:solidFill>
                <a:latin typeface="+mn-lt"/>
                <a:cs typeface="+mn-cs"/>
              </a:rPr>
              <a:t>2</a:t>
            </a:r>
          </a:p>
          <a:p>
            <a:pPr algn="l">
              <a:lnSpc>
                <a:spcPct val="120000"/>
              </a:lnSpc>
            </a:pPr>
            <a:r>
              <a:rPr lang="en-US" dirty="0">
                <a:solidFill>
                  <a:schemeClr val="tx1">
                    <a:lumMod val="75000"/>
                  </a:schemeClr>
                </a:solidFill>
                <a:latin typeface="+mn-lt"/>
                <a:cs typeface="+mn-cs"/>
              </a:rPr>
              <a:t> </a:t>
            </a:r>
          </a:p>
        </p:txBody>
      </p:sp>
      <p:sp>
        <p:nvSpPr>
          <p:cNvPr id="21" name="Rectangle 20"/>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USE</a:t>
            </a:r>
          </a:p>
        </p:txBody>
      </p:sp>
      <p:sp>
        <p:nvSpPr>
          <p:cNvPr id="22" name="Rectangle 21"/>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solidFill>
                  <a:schemeClr val="accent4"/>
                </a:solidFill>
                <a:latin typeface="Century Gothic" panose="020B0502020202020204" pitchFamily="34" charset="0"/>
                <a:cs typeface="Aharoni" pitchFamily="2" charset="-79"/>
              </a:rPr>
              <a:t>SMALL</a:t>
            </a:r>
            <a:r>
              <a:rPr lang="en-US" sz="4000" b="1" dirty="0">
                <a:solidFill>
                  <a:schemeClr val="accent4"/>
                </a:solidFill>
                <a:latin typeface="Century Gothic" panose="020B0502020202020204" pitchFamily="34" charset="0"/>
                <a:cs typeface="Aharoni" pitchFamily="2" charset="-79"/>
              </a:rPr>
              <a:t> MULTIPLES</a:t>
            </a:r>
          </a:p>
        </p:txBody>
      </p:sp>
    </p:spTree>
    <p:extLst>
      <p:ext uri="{BB962C8B-B14F-4D97-AF65-F5344CB8AC3E}">
        <p14:creationId xmlns:p14="http://schemas.microsoft.com/office/powerpoint/2010/main" val="3225288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9050"/>
            <a:ext cx="69342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OBJECTIVE: DECREASE THE</a:t>
            </a:r>
          </a:p>
        </p:txBody>
      </p:sp>
      <p:sp>
        <p:nvSpPr>
          <p:cNvPr id="3" name="Rectangle 2"/>
          <p:cNvSpPr/>
          <p:nvPr/>
        </p:nvSpPr>
        <p:spPr>
          <a:xfrm>
            <a:off x="76199" y="351676"/>
            <a:ext cx="6477001"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2"/>
                </a:solidFill>
                <a:latin typeface="Century Gothic" panose="020B0502020202020204" pitchFamily="34" charset="0"/>
                <a:cs typeface="Aharoni" pitchFamily="2" charset="-79"/>
              </a:rPr>
              <a:t>INFORMATION BURDEN</a:t>
            </a:r>
          </a:p>
        </p:txBody>
      </p:sp>
      <p:sp>
        <p:nvSpPr>
          <p:cNvPr id="4" name="Rectangle 3"/>
          <p:cNvSpPr/>
          <p:nvPr/>
        </p:nvSpPr>
        <p:spPr>
          <a:xfrm>
            <a:off x="914400" y="1962150"/>
            <a:ext cx="7315200" cy="1724639"/>
          </a:xfrm>
          <a:prstGeom prst="rect">
            <a:avLst/>
          </a:prstGeom>
        </p:spPr>
        <p:txBody>
          <a:bodyPr wrap="square">
            <a:spAutoFit/>
          </a:bodyPr>
          <a:lstStyle/>
          <a:p>
            <a:pPr algn="just">
              <a:lnSpc>
                <a:spcPct val="120000"/>
              </a:lnSpc>
            </a:pPr>
            <a:r>
              <a:rPr lang="en-US" dirty="0">
                <a:latin typeface="Arial" panose="020B0604020202020204" pitchFamily="34" charset="0"/>
                <a:cs typeface="Arial" panose="020B0604020202020204" pitchFamily="34" charset="0"/>
              </a:rPr>
              <a:t>We want to give our clients their results in an accessible manner.  Success is measured by the ability to show these data to anyone in their organization – from senior executives to product reps – and have them grasp what they are seeing with just a few minutes of explanation.</a:t>
            </a:r>
          </a:p>
        </p:txBody>
      </p:sp>
    </p:spTree>
    <p:extLst>
      <p:ext uri="{BB962C8B-B14F-4D97-AF65-F5344CB8AC3E}">
        <p14:creationId xmlns:p14="http://schemas.microsoft.com/office/powerpoint/2010/main" val="3652007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4" descr="Graph, step 6: lose last few lines"/>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2001" y="3105150"/>
            <a:ext cx="2702414" cy="201168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txBox="1">
            <a:spLocks/>
          </p:cNvSpPr>
          <p:nvPr/>
        </p:nvSpPr>
        <p:spPr>
          <a:xfrm>
            <a:off x="4038600" y="1276351"/>
            <a:ext cx="4648200" cy="3581399"/>
          </a:xfrm>
          <a:prstGeom prst="rect">
            <a:avLst/>
          </a:prstGeom>
        </p:spPr>
        <p:txBody>
          <a:bodyPr>
            <a:normAutofit/>
          </a:bodyPr>
          <a:lstStyle>
            <a:lvl1pPr marL="342900" indent="-342900" algn="l" defTabSz="457200" rtl="0" eaLnBrk="1" latinLnBrk="0" hangingPunct="1">
              <a:spcBef>
                <a:spcPct val="20000"/>
              </a:spcBef>
              <a:buFont typeface="Arial"/>
              <a:buChar char="•"/>
              <a:defRPr sz="3600" b="1"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b="0" i="1" dirty="0">
                <a:latin typeface="+mn-lt"/>
              </a:rPr>
              <a:t>“A large share of ink on a graphic should present data-information, ink changing as the data change. Data-ink is the non-erasable core of a graphic, the non-redundant ink arranged in response to variation in the numbers represented.”</a:t>
            </a:r>
            <a:r>
              <a:rPr lang="en-US" sz="1800" b="0" i="1" baseline="30000" dirty="0">
                <a:latin typeface="+mn-lt"/>
              </a:rPr>
              <a:t>1</a:t>
            </a:r>
          </a:p>
          <a:p>
            <a:pPr marL="0" indent="0">
              <a:buFont typeface="Arial"/>
              <a:buNone/>
            </a:pPr>
            <a:endParaRPr lang="en-US" sz="1800" dirty="0">
              <a:latin typeface="+mn-lt"/>
            </a:endParaRPr>
          </a:p>
          <a:p>
            <a:pPr marL="0" indent="0">
              <a:buFont typeface="Arial"/>
              <a:buNone/>
            </a:pPr>
            <a:r>
              <a:rPr lang="en-US" sz="1800" dirty="0">
                <a:latin typeface="+mn-lt"/>
              </a:rPr>
              <a:t>Goal: Maximize the data-ink ratio, within reason</a:t>
            </a:r>
          </a:p>
          <a:p>
            <a:r>
              <a:rPr lang="en-US" sz="1800" b="0" dirty="0">
                <a:latin typeface="+mn-lt"/>
              </a:rPr>
              <a:t>Erase non-data-ink, within reason</a:t>
            </a:r>
          </a:p>
          <a:p>
            <a:r>
              <a:rPr lang="en-US" sz="1800" b="0" dirty="0">
                <a:latin typeface="+mn-lt"/>
              </a:rPr>
              <a:t>Erase redundant data-ink, within reason</a:t>
            </a:r>
          </a:p>
          <a:p>
            <a:pPr marL="0" indent="0">
              <a:buFont typeface="Arial"/>
              <a:buNone/>
            </a:pPr>
            <a:endParaRPr lang="en-US" sz="1800" dirty="0">
              <a:latin typeface="+mn-lt"/>
            </a:endParaRPr>
          </a:p>
        </p:txBody>
      </p:sp>
      <p:sp>
        <p:nvSpPr>
          <p:cNvPr id="5" name="Rectangle 4"/>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LIMIT</a:t>
            </a:r>
            <a:r>
              <a:rPr lang="en-US" sz="4000" b="1" dirty="0">
                <a:solidFill>
                  <a:schemeClr val="bg1">
                    <a:lumMod val="65000"/>
                  </a:schemeClr>
                </a:solidFill>
                <a:latin typeface="Century Gothic" panose="020B0502020202020204" pitchFamily="34" charset="0"/>
                <a:cs typeface="Aharoni" pitchFamily="2" charset="-79"/>
              </a:rPr>
              <a:t> </a:t>
            </a:r>
            <a:r>
              <a:rPr lang="en-US" sz="4000" b="1" dirty="0">
                <a:solidFill>
                  <a:schemeClr val="accent4"/>
                </a:solidFill>
                <a:latin typeface="Century Gothic" panose="020B0502020202020204" pitchFamily="34" charset="0"/>
                <a:cs typeface="Aharoni" pitchFamily="2" charset="-79"/>
              </a:rPr>
              <a:t>INK</a:t>
            </a:r>
            <a:r>
              <a:rPr lang="en-US" sz="4000" b="1" dirty="0">
                <a:solidFill>
                  <a:schemeClr val="bg1">
                    <a:lumMod val="65000"/>
                  </a:schemeClr>
                </a:solidFill>
                <a:latin typeface="Century Gothic" panose="020B0502020202020204" pitchFamily="34" charset="0"/>
                <a:cs typeface="Aharoni" pitchFamily="2" charset="-79"/>
              </a:rPr>
              <a:t> </a:t>
            </a:r>
            <a:r>
              <a:rPr lang="en-US" sz="4000" b="1" dirty="0">
                <a:solidFill>
                  <a:srgbClr val="7D868C"/>
                </a:solidFill>
                <a:latin typeface="Century Gothic" panose="020B0502020202020204" pitchFamily="34" charset="0"/>
                <a:cs typeface="Aharoni" pitchFamily="2" charset="-79"/>
              </a:rPr>
              <a:t>THAT DOESN’T</a:t>
            </a:r>
          </a:p>
        </p:txBody>
      </p:sp>
      <p:sp>
        <p:nvSpPr>
          <p:cNvPr id="6" name="Rectangle 5"/>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CONTRIBUTE TO </a:t>
            </a:r>
            <a:r>
              <a:rPr lang="en-US" sz="4000" b="1" dirty="0">
                <a:solidFill>
                  <a:schemeClr val="accent4"/>
                </a:solidFill>
                <a:latin typeface="Century Gothic" panose="020B0502020202020204" pitchFamily="34" charset="0"/>
                <a:cs typeface="Aharoni" pitchFamily="2" charset="-79"/>
              </a:rPr>
              <a:t>DATA DISPLAY </a:t>
            </a:r>
          </a:p>
        </p:txBody>
      </p:sp>
      <p:pic>
        <p:nvPicPr>
          <p:cNvPr id="3075" name="Picture 3"/>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2001" y="1117963"/>
            <a:ext cx="2700528" cy="2011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4580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Graph, step 3: lost the background"/>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31736" y="1253671"/>
            <a:ext cx="245673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raph, step 4: lost the box"/>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4800" y="3102881"/>
            <a:ext cx="245673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raph, step 5: horizontals by omission"/>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68268" y="3102881"/>
            <a:ext cx="245673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raph, step 6: lose last few lines"/>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31736" y="3102881"/>
            <a:ext cx="2456733" cy="18288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MAXIMIZING THE</a:t>
            </a:r>
          </a:p>
        </p:txBody>
      </p:sp>
      <p:sp>
        <p:nvSpPr>
          <p:cNvPr id="12" name="Rectangle 11"/>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4"/>
                </a:solidFill>
                <a:latin typeface="Century Gothic" panose="020B0502020202020204" pitchFamily="34" charset="0"/>
                <a:cs typeface="Aharoni" pitchFamily="2" charset="-79"/>
              </a:rPr>
              <a:t>DATA-INK</a:t>
            </a:r>
          </a:p>
        </p:txBody>
      </p:sp>
      <p:pic>
        <p:nvPicPr>
          <p:cNvPr id="13" name="Picture 3"/>
          <p:cNvPicPr>
            <a:picLocks noChangeAspect="1" noChangeArrowheads="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6507" y="1253671"/>
            <a:ext cx="2455026"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1" name="Picture 13"/>
          <p:cNvPicPr>
            <a:picLocks noChangeAspect="1" noChangeArrowheads="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68311" y="1253671"/>
            <a:ext cx="245669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7383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extLst>
              <p:ext uri="{D42A27DB-BD31-4B8C-83A1-F6EECF244321}">
                <p14:modId xmlns:p14="http://schemas.microsoft.com/office/powerpoint/2010/main" val="1890694602"/>
              </p:ext>
            </p:extLst>
          </p:nvPr>
        </p:nvGraphicFramePr>
        <p:xfrm>
          <a:off x="3581400" y="361950"/>
          <a:ext cx="5562600" cy="35052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APPROPRIATE USE:	</a:t>
            </a:r>
          </a:p>
        </p:txBody>
      </p:sp>
      <p:sp>
        <p:nvSpPr>
          <p:cNvPr id="8" name="Rectangle 7"/>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4"/>
                </a:solidFill>
                <a:latin typeface="Century Gothic" panose="020B0502020202020204" pitchFamily="34" charset="0"/>
                <a:cs typeface="Aharoni" pitchFamily="2" charset="-79"/>
              </a:rPr>
              <a:t>TABLES</a:t>
            </a:r>
          </a:p>
        </p:txBody>
      </p:sp>
      <p:graphicFrame>
        <p:nvGraphicFramePr>
          <p:cNvPr id="12" name="Table 11"/>
          <p:cNvGraphicFramePr>
            <a:graphicFrameLocks noGrp="1"/>
          </p:cNvGraphicFramePr>
          <p:nvPr>
            <p:extLst>
              <p:ext uri="{D42A27DB-BD31-4B8C-83A1-F6EECF244321}">
                <p14:modId xmlns:p14="http://schemas.microsoft.com/office/powerpoint/2010/main" val="1137556923"/>
              </p:ext>
            </p:extLst>
          </p:nvPr>
        </p:nvGraphicFramePr>
        <p:xfrm>
          <a:off x="3733800" y="3437456"/>
          <a:ext cx="5166360" cy="1562421"/>
        </p:xfrm>
        <a:graphic>
          <a:graphicData uri="http://schemas.openxmlformats.org/drawingml/2006/table">
            <a:tbl>
              <a:tblPr firstRow="1" bandRow="1">
                <a:tableStyleId>{D27102A9-8310-4765-A935-A1911B00CA55}</a:tableStyleId>
              </a:tblPr>
              <a:tblGrid>
                <a:gridCol w="18288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548640">
                <a:tc>
                  <a:txBody>
                    <a:bodyPr/>
                    <a:lstStyle/>
                    <a:p>
                      <a:pPr algn="ctr"/>
                      <a:r>
                        <a:rPr lang="en-US" sz="1400" dirty="0"/>
                        <a:t>Country</a:t>
                      </a:r>
                      <a:endParaRPr lang="en-US" sz="1400" dirty="0">
                        <a:solidFill>
                          <a:schemeClr val="tx1">
                            <a:lumMod val="85000"/>
                            <a:lumOff val="15000"/>
                          </a:schemeClr>
                        </a:solidFill>
                      </a:endParaRPr>
                    </a:p>
                  </a:txBody>
                  <a:tcPr anchor="ctr"/>
                </a:tc>
                <a:tc>
                  <a:txBody>
                    <a:bodyPr/>
                    <a:lstStyle/>
                    <a:p>
                      <a:pPr algn="ctr"/>
                      <a:r>
                        <a:rPr lang="en-US" sz="1400" dirty="0"/>
                        <a:t>Population </a:t>
                      </a:r>
                      <a:r>
                        <a:rPr lang="en-US" sz="1200" dirty="0"/>
                        <a:t>(millions)</a:t>
                      </a:r>
                      <a:endParaRPr lang="en-US" sz="1200" b="0" dirty="0">
                        <a:solidFill>
                          <a:schemeClr val="tx1">
                            <a:lumMod val="85000"/>
                            <a:lumOff val="1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Area</a:t>
                      </a:r>
                      <a:endParaRPr lang="en-US" sz="1200" dirty="0">
                        <a:solidFill>
                          <a:schemeClr val="tx1"/>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Sq. km (thousands)</a:t>
                      </a:r>
                      <a:endParaRPr lang="en-US" sz="1200" b="0" dirty="0">
                        <a:solidFill>
                          <a:schemeClr val="tx1"/>
                        </a:solidFill>
                      </a:endParaRPr>
                    </a:p>
                  </a:txBody>
                  <a:tcPr anchor="ctr"/>
                </a:tc>
                <a:extLst>
                  <a:ext uri="{0D108BD9-81ED-4DB2-BD59-A6C34878D82A}">
                    <a16:rowId xmlns:a16="http://schemas.microsoft.com/office/drawing/2014/main" val="10000"/>
                  </a:ext>
                </a:extLst>
              </a:tr>
              <a:tr h="337927">
                <a:tc>
                  <a:txBody>
                    <a:bodyPr/>
                    <a:lstStyle/>
                    <a:p>
                      <a:r>
                        <a:rPr lang="en-US" sz="1600" dirty="0"/>
                        <a:t>Germany</a:t>
                      </a:r>
                      <a:endParaRPr lang="en-US" sz="1600" dirty="0">
                        <a:solidFill>
                          <a:schemeClr val="tx1">
                            <a:lumMod val="85000"/>
                            <a:lumOff val="15000"/>
                          </a:schemeClr>
                        </a:solidFill>
                      </a:endParaRPr>
                    </a:p>
                  </a:txBody>
                  <a:tcP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dirty="0"/>
                        <a:t>80.99</a:t>
                      </a:r>
                      <a:endParaRPr lang="en-US" sz="1600" b="0" dirty="0">
                        <a:solidFill>
                          <a:schemeClr val="tx1">
                            <a:lumMod val="85000"/>
                            <a:lumOff val="15000"/>
                          </a:schemeClr>
                        </a:solidFill>
                      </a:endParaRPr>
                    </a:p>
                  </a:txBody>
                  <a:tcP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243.6</a:t>
                      </a:r>
                      <a:endParaRPr lang="en-US" sz="1600" b="0" dirty="0">
                        <a:solidFill>
                          <a:schemeClr val="tx1"/>
                        </a:solidFill>
                      </a:endParaRPr>
                    </a:p>
                  </a:txBody>
                  <a:tcPr>
                    <a:noFill/>
                  </a:tcPr>
                </a:tc>
                <a:extLst>
                  <a:ext uri="{0D108BD9-81ED-4DB2-BD59-A6C34878D82A}">
                    <a16:rowId xmlns:a16="http://schemas.microsoft.com/office/drawing/2014/main" val="10001"/>
                  </a:ext>
                </a:extLst>
              </a:tr>
              <a:tr h="337927">
                <a:tc>
                  <a:txBody>
                    <a:bodyPr/>
                    <a:lstStyle/>
                    <a:p>
                      <a:r>
                        <a:rPr lang="en-US" sz="1600" dirty="0"/>
                        <a:t>United</a:t>
                      </a:r>
                      <a:r>
                        <a:rPr lang="en-US" sz="1600" baseline="0" dirty="0"/>
                        <a:t> Kingdom</a:t>
                      </a:r>
                      <a:endParaRPr lang="en-US" sz="1600" dirty="0">
                        <a:solidFill>
                          <a:schemeClr val="tx1">
                            <a:lumMod val="85000"/>
                            <a:lumOff val="15000"/>
                          </a:schemeClr>
                        </a:solidFill>
                      </a:endParaRPr>
                    </a:p>
                  </a:txBody>
                  <a:tcPr>
                    <a:noFill/>
                  </a:tcPr>
                </a:tc>
                <a:tc>
                  <a:txBody>
                    <a:bodyPr/>
                    <a:lstStyle/>
                    <a:p>
                      <a:pPr algn="r"/>
                      <a:r>
                        <a:rPr lang="en-US" sz="1600" dirty="0"/>
                        <a:t>63.74</a:t>
                      </a:r>
                      <a:endParaRPr lang="en-US" sz="1600" b="0" dirty="0">
                        <a:solidFill>
                          <a:schemeClr val="tx1">
                            <a:lumMod val="85000"/>
                            <a:lumOff val="15000"/>
                          </a:schemeClr>
                        </a:solidFill>
                      </a:endParaRPr>
                    </a:p>
                  </a:txBody>
                  <a:tcPr>
                    <a:noFill/>
                  </a:tcPr>
                </a:tc>
                <a:tc>
                  <a:txBody>
                    <a:bodyPr/>
                    <a:lstStyle/>
                    <a:p>
                      <a:pPr algn="r"/>
                      <a:r>
                        <a:rPr lang="en-US" sz="1600" dirty="0">
                          <a:solidFill>
                            <a:schemeClr val="tx1"/>
                          </a:solidFill>
                        </a:rPr>
                        <a:t>35.0</a:t>
                      </a:r>
                      <a:endParaRPr lang="en-US" sz="1600" b="0" dirty="0">
                        <a:solidFill>
                          <a:schemeClr val="tx1"/>
                        </a:solidFill>
                      </a:endParaRPr>
                    </a:p>
                  </a:txBody>
                  <a:tcPr>
                    <a:noFill/>
                  </a:tcPr>
                </a:tc>
                <a:extLst>
                  <a:ext uri="{0D108BD9-81ED-4DB2-BD59-A6C34878D82A}">
                    <a16:rowId xmlns:a16="http://schemas.microsoft.com/office/drawing/2014/main" val="10002"/>
                  </a:ext>
                </a:extLst>
              </a:tr>
              <a:tr h="337927">
                <a:tc>
                  <a:txBody>
                    <a:bodyPr/>
                    <a:lstStyle/>
                    <a:p>
                      <a:r>
                        <a:rPr lang="en-US" sz="1600" dirty="0"/>
                        <a:t>Liechtenstein</a:t>
                      </a:r>
                      <a:endParaRPr lang="en-US" sz="1600" dirty="0">
                        <a:solidFill>
                          <a:schemeClr val="tx1">
                            <a:lumMod val="85000"/>
                            <a:lumOff val="15000"/>
                          </a:schemeClr>
                        </a:solidFill>
                      </a:endParaRPr>
                    </a:p>
                  </a:txBody>
                  <a:tcPr>
                    <a:noFill/>
                  </a:tcPr>
                </a:tc>
                <a:tc>
                  <a:txBody>
                    <a:bodyPr/>
                    <a:lstStyle/>
                    <a:p>
                      <a:pPr algn="r"/>
                      <a:r>
                        <a:rPr lang="en-US" sz="1600" dirty="0"/>
                        <a:t>0.04</a:t>
                      </a:r>
                      <a:endParaRPr lang="en-US" sz="1600" b="0" dirty="0">
                        <a:solidFill>
                          <a:schemeClr val="tx1">
                            <a:lumMod val="85000"/>
                            <a:lumOff val="15000"/>
                          </a:schemeClr>
                        </a:solidFill>
                      </a:endParaRPr>
                    </a:p>
                  </a:txBody>
                  <a:tcPr>
                    <a:noFill/>
                  </a:tcPr>
                </a:tc>
                <a:tc>
                  <a:txBody>
                    <a:bodyPr/>
                    <a:lstStyle/>
                    <a:p>
                      <a:pPr algn="r"/>
                      <a:r>
                        <a:rPr lang="en-US" sz="1600" dirty="0">
                          <a:solidFill>
                            <a:schemeClr val="tx1"/>
                          </a:solidFill>
                        </a:rPr>
                        <a:t>0.2</a:t>
                      </a:r>
                      <a:endParaRPr lang="en-US" sz="1600" b="0" dirty="0">
                        <a:solidFill>
                          <a:schemeClr val="tx1"/>
                        </a:solidFill>
                      </a:endParaRPr>
                    </a:p>
                  </a:txBody>
                  <a:tcPr>
                    <a:noFill/>
                  </a:tcPr>
                </a:tc>
                <a:extLst>
                  <a:ext uri="{0D108BD9-81ED-4DB2-BD59-A6C34878D82A}">
                    <a16:rowId xmlns:a16="http://schemas.microsoft.com/office/drawing/2014/main" val="10003"/>
                  </a:ext>
                </a:extLst>
              </a:tr>
            </a:tbl>
          </a:graphicData>
        </a:graphic>
      </p:graphicFrame>
      <p:sp>
        <p:nvSpPr>
          <p:cNvPr id="10" name="Rectangle 9"/>
          <p:cNvSpPr/>
          <p:nvPr/>
        </p:nvSpPr>
        <p:spPr>
          <a:xfrm>
            <a:off x="228600" y="1123950"/>
            <a:ext cx="2971800" cy="3942618"/>
          </a:xfrm>
          <a:prstGeom prst="rect">
            <a:avLst/>
          </a:prstGeom>
        </p:spPr>
        <p:txBody>
          <a:bodyPr wrap="square">
            <a:spAutoFit/>
          </a:bodyPr>
          <a:lstStyle/>
          <a:p>
            <a:pPr>
              <a:lnSpc>
                <a:spcPct val="120000"/>
              </a:lnSpc>
            </a:pPr>
            <a:r>
              <a:rPr lang="en-US" dirty="0"/>
              <a:t>It is preferable to use tables (instead of charts) </a:t>
            </a:r>
            <a:r>
              <a:rPr lang="en-US" b="1" dirty="0"/>
              <a:t>when:</a:t>
            </a:r>
            <a:endParaRPr lang="en-US" dirty="0"/>
          </a:p>
          <a:p>
            <a:pPr>
              <a:lnSpc>
                <a:spcPct val="120000"/>
              </a:lnSpc>
            </a:pPr>
            <a:endParaRPr lang="en-US" sz="1050" dirty="0"/>
          </a:p>
          <a:p>
            <a:pPr marL="342900" indent="-342900">
              <a:lnSpc>
                <a:spcPct val="120000"/>
              </a:lnSpc>
              <a:buAutoNum type="arabicParenR"/>
            </a:pPr>
            <a:r>
              <a:rPr lang="en-US" dirty="0"/>
              <a:t>Audience needs to look up / compare individual values</a:t>
            </a:r>
          </a:p>
          <a:p>
            <a:pPr marL="342900" indent="-342900">
              <a:lnSpc>
                <a:spcPct val="120000"/>
              </a:lnSpc>
              <a:buAutoNum type="arabicParenR"/>
            </a:pPr>
            <a:r>
              <a:rPr lang="en-US" dirty="0"/>
              <a:t>Clients require precise values</a:t>
            </a:r>
          </a:p>
          <a:p>
            <a:pPr marL="342900" indent="-342900">
              <a:lnSpc>
                <a:spcPct val="120000"/>
              </a:lnSpc>
              <a:buAutoNum type="arabicParenR"/>
            </a:pPr>
            <a:r>
              <a:rPr lang="en-US" dirty="0"/>
              <a:t>Values involve multiple units of measure</a:t>
            </a:r>
          </a:p>
          <a:p>
            <a:pPr marL="342900" indent="-342900">
              <a:lnSpc>
                <a:spcPct val="120000"/>
              </a:lnSpc>
              <a:buAutoNum type="arabicParenR"/>
            </a:pPr>
            <a:r>
              <a:rPr lang="en-US" dirty="0"/>
              <a:t>Avoiding 3-D charts</a:t>
            </a:r>
          </a:p>
        </p:txBody>
      </p:sp>
    </p:spTree>
    <p:extLst>
      <p:ext uri="{BB962C8B-B14F-4D97-AF65-F5344CB8AC3E}">
        <p14:creationId xmlns:p14="http://schemas.microsoft.com/office/powerpoint/2010/main" val="2650474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HELP</a:t>
            </a:r>
            <a:r>
              <a:rPr lang="en-US" sz="4000" b="1" dirty="0">
                <a:solidFill>
                  <a:schemeClr val="bg1">
                    <a:lumMod val="65000"/>
                  </a:schemeClr>
                </a:solidFill>
                <a:latin typeface="Century Gothic" panose="020B0502020202020204" pitchFamily="34" charset="0"/>
                <a:cs typeface="Aharoni" pitchFamily="2" charset="-79"/>
              </a:rPr>
              <a:t> </a:t>
            </a:r>
            <a:r>
              <a:rPr lang="en-US" sz="4000" b="1" dirty="0">
                <a:solidFill>
                  <a:schemeClr val="accent4"/>
                </a:solidFill>
                <a:latin typeface="Century Gothic" panose="020B0502020202020204" pitchFamily="34" charset="0"/>
                <a:cs typeface="Aharoni" pitchFamily="2" charset="-79"/>
              </a:rPr>
              <a:t>TABLES</a:t>
            </a:r>
            <a:r>
              <a:rPr lang="en-US" sz="4000" b="1" dirty="0">
                <a:solidFill>
                  <a:schemeClr val="bg1">
                    <a:lumMod val="65000"/>
                  </a:schemeClr>
                </a:solidFill>
                <a:latin typeface="Century Gothic" panose="020B0502020202020204" pitchFamily="34" charset="0"/>
                <a:cs typeface="Aharoni" pitchFamily="2" charset="-79"/>
              </a:rPr>
              <a:t> </a:t>
            </a:r>
            <a:r>
              <a:rPr lang="en-US" sz="4000" b="1" dirty="0">
                <a:solidFill>
                  <a:srgbClr val="7D868C"/>
                </a:solidFill>
                <a:latin typeface="Century Gothic" panose="020B0502020202020204" pitchFamily="34" charset="0"/>
                <a:cs typeface="Aharoni" pitchFamily="2" charset="-79"/>
              </a:rPr>
              <a:t>HELP</a:t>
            </a:r>
          </a:p>
        </p:txBody>
      </p:sp>
      <p:sp>
        <p:nvSpPr>
          <p:cNvPr id="8" name="Rectangle 7"/>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YOU</a:t>
            </a:r>
          </a:p>
        </p:txBody>
      </p:sp>
      <p:graphicFrame>
        <p:nvGraphicFramePr>
          <p:cNvPr id="4" name="Table 3"/>
          <p:cNvGraphicFramePr>
            <a:graphicFrameLocks noGrp="1"/>
          </p:cNvGraphicFramePr>
          <p:nvPr>
            <p:extLst>
              <p:ext uri="{D42A27DB-BD31-4B8C-83A1-F6EECF244321}">
                <p14:modId xmlns:p14="http://schemas.microsoft.com/office/powerpoint/2010/main" val="804079950"/>
              </p:ext>
            </p:extLst>
          </p:nvPr>
        </p:nvGraphicFramePr>
        <p:xfrm>
          <a:off x="228601" y="1123950"/>
          <a:ext cx="6781800" cy="914400"/>
        </p:xfrm>
        <a:graphic>
          <a:graphicData uri="http://schemas.openxmlformats.org/drawingml/2006/table">
            <a:tbl>
              <a:tblPr firstRow="1" bandRow="1">
                <a:tableStyleId>{5FD0F851-EC5A-4D38-B0AD-8093EC10F338}</a:tableStyleId>
              </a:tblPr>
              <a:tblGrid>
                <a:gridCol w="1695450">
                  <a:extLst>
                    <a:ext uri="{9D8B030D-6E8A-4147-A177-3AD203B41FA5}">
                      <a16:colId xmlns:a16="http://schemas.microsoft.com/office/drawing/2014/main" val="20000"/>
                    </a:ext>
                  </a:extLst>
                </a:gridCol>
                <a:gridCol w="1695450">
                  <a:extLst>
                    <a:ext uri="{9D8B030D-6E8A-4147-A177-3AD203B41FA5}">
                      <a16:colId xmlns:a16="http://schemas.microsoft.com/office/drawing/2014/main" val="20001"/>
                    </a:ext>
                  </a:extLst>
                </a:gridCol>
                <a:gridCol w="1695450">
                  <a:extLst>
                    <a:ext uri="{9D8B030D-6E8A-4147-A177-3AD203B41FA5}">
                      <a16:colId xmlns:a16="http://schemas.microsoft.com/office/drawing/2014/main" val="20002"/>
                    </a:ext>
                  </a:extLst>
                </a:gridCol>
                <a:gridCol w="1695450">
                  <a:extLst>
                    <a:ext uri="{9D8B030D-6E8A-4147-A177-3AD203B41FA5}">
                      <a16:colId xmlns:a16="http://schemas.microsoft.com/office/drawing/2014/main" val="20003"/>
                    </a:ext>
                  </a:extLst>
                </a:gridCol>
              </a:tblGrid>
              <a:tr h="579120">
                <a:tc>
                  <a:txBody>
                    <a:bodyPr/>
                    <a:lstStyle/>
                    <a:p>
                      <a:r>
                        <a:rPr lang="en-US" sz="1600" dirty="0">
                          <a:solidFill>
                            <a:schemeClr val="tx1">
                              <a:lumMod val="85000"/>
                              <a:lumOff val="15000"/>
                            </a:schemeClr>
                          </a:solidFill>
                        </a:rPr>
                        <a:t>Country</a:t>
                      </a:r>
                    </a:p>
                  </a:txBody>
                  <a:tcPr anchor="ct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solidFill>
                  </a:tcPr>
                </a:tc>
                <a:tc>
                  <a:txBody>
                    <a:bodyPr/>
                    <a:lstStyle/>
                    <a:p>
                      <a:r>
                        <a:rPr lang="en-US" sz="1600" dirty="0">
                          <a:solidFill>
                            <a:schemeClr val="tx1">
                              <a:lumMod val="85000"/>
                              <a:lumOff val="15000"/>
                            </a:schemeClr>
                          </a:solidFill>
                        </a:rPr>
                        <a:t>Germany</a:t>
                      </a:r>
                    </a:p>
                  </a:txBody>
                  <a:tcPr anchor="ct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solidFill>
                  </a:tcPr>
                </a:tc>
                <a:tc>
                  <a:txBody>
                    <a:bodyPr/>
                    <a:lstStyle/>
                    <a:p>
                      <a:r>
                        <a:rPr lang="en-US" sz="1600" dirty="0">
                          <a:solidFill>
                            <a:schemeClr val="tx1">
                              <a:lumMod val="85000"/>
                              <a:lumOff val="15000"/>
                            </a:schemeClr>
                          </a:solidFill>
                        </a:rPr>
                        <a:t>United</a:t>
                      </a:r>
                      <a:r>
                        <a:rPr lang="en-US" sz="1600" baseline="0" dirty="0">
                          <a:solidFill>
                            <a:schemeClr val="tx1">
                              <a:lumMod val="85000"/>
                              <a:lumOff val="15000"/>
                            </a:schemeClr>
                          </a:solidFill>
                        </a:rPr>
                        <a:t> Kingdom</a:t>
                      </a:r>
                      <a:endParaRPr lang="en-US" sz="1600" dirty="0">
                        <a:solidFill>
                          <a:schemeClr val="tx1">
                            <a:lumMod val="85000"/>
                            <a:lumOff val="15000"/>
                          </a:schemeClr>
                        </a:solidFill>
                      </a:endParaRPr>
                    </a:p>
                  </a:txBody>
                  <a:tcPr anchor="ct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solidFill>
                  </a:tcPr>
                </a:tc>
                <a:tc>
                  <a:txBody>
                    <a:bodyPr/>
                    <a:lstStyle/>
                    <a:p>
                      <a:r>
                        <a:rPr lang="en-US" sz="1600" dirty="0">
                          <a:solidFill>
                            <a:schemeClr val="tx1">
                              <a:lumMod val="85000"/>
                              <a:lumOff val="15000"/>
                            </a:schemeClr>
                          </a:solidFill>
                        </a:rPr>
                        <a:t>Liechtenstein</a:t>
                      </a:r>
                    </a:p>
                  </a:txBody>
                  <a:tcPr anchor="ct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35280">
                <a:tc>
                  <a:txBody>
                    <a:bodyPr/>
                    <a:lstStyle/>
                    <a:p>
                      <a:r>
                        <a:rPr lang="en-US" sz="1600" dirty="0">
                          <a:solidFill>
                            <a:schemeClr val="tx1">
                              <a:lumMod val="85000"/>
                              <a:lumOff val="15000"/>
                            </a:schemeClr>
                          </a:solidFill>
                        </a:rPr>
                        <a:t>Population</a:t>
                      </a:r>
                    </a:p>
                  </a:txBody>
                  <a:tcPr anchor="ct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alpha val="20000"/>
                      </a:schemeClr>
                    </a:solidFill>
                  </a:tcPr>
                </a:tc>
                <a:tc>
                  <a:txBody>
                    <a:bodyPr/>
                    <a:lstStyle/>
                    <a:p>
                      <a:r>
                        <a:rPr lang="en-US" sz="1600" dirty="0">
                          <a:solidFill>
                            <a:schemeClr val="tx1">
                              <a:lumMod val="85000"/>
                              <a:lumOff val="15000"/>
                            </a:schemeClr>
                          </a:solidFill>
                        </a:rPr>
                        <a:t>80,996,685 </a:t>
                      </a:r>
                    </a:p>
                  </a:txBody>
                  <a:tcPr anchor="ct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alpha val="20000"/>
                      </a:schemeClr>
                    </a:solidFill>
                  </a:tcPr>
                </a:tc>
                <a:tc>
                  <a:txBody>
                    <a:bodyPr/>
                    <a:lstStyle/>
                    <a:p>
                      <a:r>
                        <a:rPr lang="en-US" sz="1600" dirty="0">
                          <a:solidFill>
                            <a:schemeClr val="tx1">
                              <a:lumMod val="85000"/>
                              <a:lumOff val="15000"/>
                            </a:schemeClr>
                          </a:solidFill>
                        </a:rPr>
                        <a:t>63,742,977</a:t>
                      </a:r>
                    </a:p>
                  </a:txBody>
                  <a:tcPr anchor="ct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alpha val="20000"/>
                      </a:schemeClr>
                    </a:solidFill>
                  </a:tcPr>
                </a:tc>
                <a:tc>
                  <a:txBody>
                    <a:bodyPr/>
                    <a:lstStyle/>
                    <a:p>
                      <a:r>
                        <a:rPr lang="en-US" sz="1600" dirty="0">
                          <a:solidFill>
                            <a:schemeClr val="tx1">
                              <a:lumMod val="85000"/>
                              <a:lumOff val="15000"/>
                            </a:schemeClr>
                          </a:solidFill>
                        </a:rPr>
                        <a:t>37,313 </a:t>
                      </a:r>
                    </a:p>
                  </a:txBody>
                  <a:tcPr anchor="ct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28777460"/>
              </p:ext>
            </p:extLst>
          </p:nvPr>
        </p:nvGraphicFramePr>
        <p:xfrm>
          <a:off x="228600" y="3398157"/>
          <a:ext cx="6766560" cy="1661160"/>
        </p:xfrm>
        <a:graphic>
          <a:graphicData uri="http://schemas.openxmlformats.org/drawingml/2006/table">
            <a:tbl>
              <a:tblPr firstRow="1" bandRow="1">
                <a:tableStyleId>{5FD0F851-EC5A-4D38-B0AD-8093EC10F338}</a:tableStyleId>
              </a:tblPr>
              <a:tblGrid>
                <a:gridCol w="1645920">
                  <a:extLst>
                    <a:ext uri="{9D8B030D-6E8A-4147-A177-3AD203B41FA5}">
                      <a16:colId xmlns:a16="http://schemas.microsoft.com/office/drawing/2014/main" val="20000"/>
                    </a:ext>
                  </a:extLst>
                </a:gridCol>
                <a:gridCol w="1280160">
                  <a:extLst>
                    <a:ext uri="{9D8B030D-6E8A-4147-A177-3AD203B41FA5}">
                      <a16:colId xmlns:a16="http://schemas.microsoft.com/office/drawing/2014/main" val="20001"/>
                    </a:ext>
                  </a:extLst>
                </a:gridCol>
                <a:gridCol w="1280160">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gridCol w="1280160">
                  <a:extLst>
                    <a:ext uri="{9D8B030D-6E8A-4147-A177-3AD203B41FA5}">
                      <a16:colId xmlns:a16="http://schemas.microsoft.com/office/drawing/2014/main" val="20004"/>
                    </a:ext>
                  </a:extLst>
                </a:gridCol>
              </a:tblGrid>
              <a:tr h="548640">
                <a:tc>
                  <a:txBody>
                    <a:bodyPr/>
                    <a:lstStyle/>
                    <a:p>
                      <a:pPr algn="l"/>
                      <a:r>
                        <a:rPr lang="en-US" sz="1600" dirty="0">
                          <a:solidFill>
                            <a:schemeClr val="tx1"/>
                          </a:solidFill>
                        </a:rPr>
                        <a:t>Country</a:t>
                      </a:r>
                    </a:p>
                  </a:txBody>
                  <a:tcPr anchor="ct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solidFill>
                  </a:tcPr>
                </a:tc>
                <a:tc>
                  <a:txBody>
                    <a:bodyPr/>
                    <a:lstStyle/>
                    <a:p>
                      <a:pPr algn="ctr"/>
                      <a:r>
                        <a:rPr lang="en-US" sz="1600" dirty="0">
                          <a:solidFill>
                            <a:schemeClr val="tx1"/>
                          </a:solidFill>
                        </a:rPr>
                        <a:t>Population </a:t>
                      </a:r>
                    </a:p>
                  </a:txBody>
                  <a:tcPr anchor="ct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solidFill>
                  </a:tcPr>
                </a:tc>
                <a:tc>
                  <a:txBody>
                    <a:bodyPr/>
                    <a:lstStyle/>
                    <a:p>
                      <a:pPr algn="ctr"/>
                      <a:r>
                        <a:rPr lang="en-US" sz="1600" dirty="0">
                          <a:solidFill>
                            <a:schemeClr val="tx1"/>
                          </a:solidFill>
                        </a:rPr>
                        <a:t>Population</a:t>
                      </a:r>
                    </a:p>
                  </a:txBody>
                  <a:tcPr anchor="ct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solidFill>
                  </a:tcPr>
                </a:tc>
                <a:tc>
                  <a:txBody>
                    <a:bodyPr/>
                    <a:lstStyle/>
                    <a:p>
                      <a:pPr algn="ctr"/>
                      <a:r>
                        <a:rPr lang="en-US" sz="1600" dirty="0">
                          <a:solidFill>
                            <a:schemeClr val="tx1"/>
                          </a:solidFill>
                        </a:rPr>
                        <a:t>Population</a:t>
                      </a:r>
                    </a:p>
                  </a:txBody>
                  <a:tcPr anchor="ct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solidFill>
                  </a:tcPr>
                </a:tc>
                <a:tc>
                  <a:txBody>
                    <a:bodyPr/>
                    <a:lstStyle/>
                    <a:p>
                      <a:pPr algn="r"/>
                      <a:r>
                        <a:rPr lang="en-US" sz="1600" dirty="0">
                          <a:solidFill>
                            <a:schemeClr val="tx1"/>
                          </a:solidFill>
                        </a:rPr>
                        <a:t>Population </a:t>
                      </a:r>
                      <a:r>
                        <a:rPr lang="en-US" sz="1400" b="0" dirty="0">
                          <a:solidFill>
                            <a:schemeClr val="tx1"/>
                          </a:solidFill>
                        </a:rPr>
                        <a:t>(millions)</a:t>
                      </a:r>
                    </a:p>
                  </a:txBody>
                  <a:tcPr anchor="ct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r>
                        <a:rPr lang="en-US" sz="1600" dirty="0">
                          <a:solidFill>
                            <a:schemeClr val="tx1"/>
                          </a:solidFill>
                        </a:rPr>
                        <a:t>Germany</a:t>
                      </a:r>
                    </a:p>
                  </a:txBody>
                  <a:tcPr>
                    <a:lnT w="12700" cap="flat" cmpd="sng" algn="ctr">
                      <a:solidFill>
                        <a:schemeClr val="accent4"/>
                      </a:solidFill>
                      <a:prstDash val="solid"/>
                      <a:round/>
                      <a:headEnd type="none" w="med" len="med"/>
                      <a:tailEnd type="none" w="med" len="med"/>
                    </a:lnT>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C00000"/>
                          </a:solidFill>
                        </a:rPr>
                        <a:t>8</a:t>
                      </a:r>
                      <a:r>
                        <a:rPr lang="en-US" sz="1600" b="1" dirty="0">
                          <a:solidFill>
                            <a:schemeClr val="accent1"/>
                          </a:solidFill>
                        </a:rPr>
                        <a:t>0</a:t>
                      </a:r>
                      <a:r>
                        <a:rPr lang="en-US" sz="1600" b="1" dirty="0"/>
                        <a:t>,</a:t>
                      </a:r>
                      <a:r>
                        <a:rPr lang="en-US" sz="1600" b="1" dirty="0">
                          <a:solidFill>
                            <a:schemeClr val="accent5"/>
                          </a:solidFill>
                        </a:rPr>
                        <a:t>9</a:t>
                      </a:r>
                      <a:r>
                        <a:rPr lang="en-US" sz="1600" b="1" dirty="0">
                          <a:solidFill>
                            <a:schemeClr val="accent3">
                              <a:lumMod val="50000"/>
                            </a:schemeClr>
                          </a:solidFill>
                        </a:rPr>
                        <a:t>9</a:t>
                      </a:r>
                      <a:r>
                        <a:rPr lang="en-US" sz="1600" b="1" dirty="0">
                          <a:solidFill>
                            <a:srgbClr val="996633"/>
                          </a:solidFill>
                        </a:rPr>
                        <a:t>4</a:t>
                      </a:r>
                      <a:r>
                        <a:rPr lang="en-US" sz="1600" b="1" dirty="0"/>
                        <a:t>,</a:t>
                      </a:r>
                      <a:r>
                        <a:rPr lang="en-US" sz="1600" b="1" dirty="0">
                          <a:solidFill>
                            <a:srgbClr val="7030A0"/>
                          </a:solidFill>
                        </a:rPr>
                        <a:t>6</a:t>
                      </a:r>
                      <a:r>
                        <a:rPr lang="en-US" sz="1600" b="1" dirty="0">
                          <a:solidFill>
                            <a:schemeClr val="accent2"/>
                          </a:solidFill>
                        </a:rPr>
                        <a:t>8</a:t>
                      </a:r>
                      <a:r>
                        <a:rPr lang="en-US" sz="1600" b="1" dirty="0"/>
                        <a:t>5 </a:t>
                      </a:r>
                    </a:p>
                  </a:txBody>
                  <a:tcPr>
                    <a:lnT w="12700" cap="flat" cmpd="sng" algn="ctr">
                      <a:solidFill>
                        <a:schemeClr val="accent4"/>
                      </a:solidFill>
                      <a:prstDash val="solid"/>
                      <a:round/>
                      <a:headEnd type="none" w="med" len="med"/>
                      <a:tailEnd type="none" w="med" len="med"/>
                    </a:lnT>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C00000"/>
                          </a:solidFill>
                        </a:rPr>
                        <a:t>8</a:t>
                      </a:r>
                      <a:r>
                        <a:rPr lang="en-US" sz="1600" b="1" dirty="0">
                          <a:solidFill>
                            <a:schemeClr val="accent1"/>
                          </a:solidFill>
                        </a:rPr>
                        <a:t>0</a:t>
                      </a:r>
                      <a:r>
                        <a:rPr lang="en-US" sz="1600" b="1" dirty="0"/>
                        <a:t>,</a:t>
                      </a:r>
                      <a:r>
                        <a:rPr lang="en-US" sz="1600" b="1" dirty="0">
                          <a:solidFill>
                            <a:schemeClr val="accent5"/>
                          </a:solidFill>
                        </a:rPr>
                        <a:t>9</a:t>
                      </a:r>
                      <a:r>
                        <a:rPr lang="en-US" sz="1600" b="1" dirty="0">
                          <a:solidFill>
                            <a:schemeClr val="accent3">
                              <a:lumMod val="50000"/>
                            </a:schemeClr>
                          </a:solidFill>
                        </a:rPr>
                        <a:t>9</a:t>
                      </a:r>
                      <a:r>
                        <a:rPr lang="en-US" sz="1600" b="1" dirty="0">
                          <a:solidFill>
                            <a:srgbClr val="996633"/>
                          </a:solidFill>
                        </a:rPr>
                        <a:t>4</a:t>
                      </a:r>
                      <a:r>
                        <a:rPr lang="en-US" sz="1600" b="1" dirty="0"/>
                        <a:t>,</a:t>
                      </a:r>
                      <a:r>
                        <a:rPr lang="en-US" sz="1600" b="1" dirty="0">
                          <a:solidFill>
                            <a:srgbClr val="7030A0"/>
                          </a:solidFill>
                        </a:rPr>
                        <a:t>6</a:t>
                      </a:r>
                      <a:r>
                        <a:rPr lang="en-US" sz="1600" b="1" dirty="0">
                          <a:solidFill>
                            <a:schemeClr val="accent2"/>
                          </a:solidFill>
                        </a:rPr>
                        <a:t>8</a:t>
                      </a:r>
                      <a:r>
                        <a:rPr lang="en-US" sz="1600" b="1" dirty="0"/>
                        <a:t>5 </a:t>
                      </a:r>
                    </a:p>
                  </a:txBody>
                  <a:tcPr>
                    <a:lnT w="12700" cap="flat" cmpd="sng" algn="ctr">
                      <a:solidFill>
                        <a:schemeClr val="accent4"/>
                      </a:solidFill>
                      <a:prstDash val="solid"/>
                      <a:round/>
                      <a:headEnd type="none" w="med" len="med"/>
                      <a:tailEnd type="none" w="med" len="med"/>
                    </a:lnT>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b="1" dirty="0">
                          <a:solidFill>
                            <a:srgbClr val="C00000"/>
                          </a:solidFill>
                        </a:rPr>
                        <a:t>8</a:t>
                      </a:r>
                      <a:r>
                        <a:rPr lang="en-US" sz="1600" b="1" dirty="0">
                          <a:solidFill>
                            <a:schemeClr val="accent1"/>
                          </a:solidFill>
                        </a:rPr>
                        <a:t>0</a:t>
                      </a:r>
                      <a:r>
                        <a:rPr lang="en-US" sz="1600" b="1" dirty="0"/>
                        <a:t>,</a:t>
                      </a:r>
                      <a:r>
                        <a:rPr lang="en-US" sz="1600" b="1" dirty="0">
                          <a:solidFill>
                            <a:schemeClr val="accent5"/>
                          </a:solidFill>
                        </a:rPr>
                        <a:t>9</a:t>
                      </a:r>
                      <a:r>
                        <a:rPr lang="en-US" sz="1600" b="1" dirty="0">
                          <a:solidFill>
                            <a:schemeClr val="accent3">
                              <a:lumMod val="50000"/>
                            </a:schemeClr>
                          </a:solidFill>
                        </a:rPr>
                        <a:t>9</a:t>
                      </a:r>
                      <a:r>
                        <a:rPr lang="en-US" sz="1600" b="1" dirty="0">
                          <a:solidFill>
                            <a:srgbClr val="996633"/>
                          </a:solidFill>
                        </a:rPr>
                        <a:t>4</a:t>
                      </a:r>
                      <a:r>
                        <a:rPr lang="en-US" sz="1600" b="1" dirty="0"/>
                        <a:t>,</a:t>
                      </a:r>
                      <a:r>
                        <a:rPr lang="en-US" sz="1600" b="1" dirty="0">
                          <a:solidFill>
                            <a:srgbClr val="7030A0"/>
                          </a:solidFill>
                        </a:rPr>
                        <a:t>6</a:t>
                      </a:r>
                      <a:r>
                        <a:rPr lang="en-US" sz="1600" b="1" dirty="0">
                          <a:solidFill>
                            <a:schemeClr val="accent2"/>
                          </a:solidFill>
                        </a:rPr>
                        <a:t>8</a:t>
                      </a:r>
                      <a:r>
                        <a:rPr lang="en-US" sz="1600" b="1" dirty="0"/>
                        <a:t>5 </a:t>
                      </a:r>
                    </a:p>
                  </a:txBody>
                  <a:tcPr>
                    <a:lnT w="12700" cap="flat" cmpd="sng" algn="ctr">
                      <a:solidFill>
                        <a:schemeClr val="accent4"/>
                      </a:solidFill>
                      <a:prstDash val="solid"/>
                      <a:round/>
                      <a:headEnd type="none" w="med" len="med"/>
                      <a:tailEnd type="none" w="med" len="med"/>
                    </a:lnT>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85000"/>
                              <a:lumOff val="15000"/>
                            </a:schemeClr>
                          </a:solidFill>
                        </a:rPr>
                        <a:t>80.99</a:t>
                      </a:r>
                    </a:p>
                  </a:txBody>
                  <a:tcPr>
                    <a:lnT w="12700" cap="flat" cmpd="sng" algn="ctr">
                      <a:solidFill>
                        <a:schemeClr val="accent4"/>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70840">
                <a:tc>
                  <a:txBody>
                    <a:bodyPr/>
                    <a:lstStyle/>
                    <a:p>
                      <a:r>
                        <a:rPr lang="en-US" sz="1600" dirty="0">
                          <a:solidFill>
                            <a:schemeClr val="tx1"/>
                          </a:solidFill>
                        </a:rPr>
                        <a:t>United</a:t>
                      </a:r>
                      <a:r>
                        <a:rPr lang="en-US" sz="1600" baseline="0" dirty="0">
                          <a:solidFill>
                            <a:schemeClr val="tx1"/>
                          </a:solidFill>
                        </a:rPr>
                        <a:t> Kingdom</a:t>
                      </a:r>
                      <a:endParaRPr lang="en-US" sz="1600" dirty="0">
                        <a:solidFill>
                          <a:schemeClr val="tx1"/>
                        </a:solidFill>
                      </a:endParaRPr>
                    </a:p>
                  </a:txBody>
                  <a:tcPr>
                    <a:solidFill>
                      <a:schemeClr val="bg1"/>
                    </a:solidFill>
                  </a:tcPr>
                </a:tc>
                <a:tc>
                  <a:txBody>
                    <a:bodyPr/>
                    <a:lstStyle/>
                    <a:p>
                      <a:r>
                        <a:rPr lang="en-US" sz="1600" b="1" dirty="0">
                          <a:solidFill>
                            <a:srgbClr val="C00000"/>
                          </a:solidFill>
                        </a:rPr>
                        <a:t>6</a:t>
                      </a:r>
                      <a:r>
                        <a:rPr lang="en-US" sz="1600" b="1" dirty="0">
                          <a:solidFill>
                            <a:schemeClr val="accent1"/>
                          </a:solidFill>
                        </a:rPr>
                        <a:t>3</a:t>
                      </a:r>
                      <a:r>
                        <a:rPr lang="en-US" sz="1600" b="1" dirty="0"/>
                        <a:t>,</a:t>
                      </a:r>
                      <a:r>
                        <a:rPr lang="en-US" sz="1600" b="1" dirty="0">
                          <a:solidFill>
                            <a:schemeClr val="accent5"/>
                          </a:solidFill>
                        </a:rPr>
                        <a:t>7</a:t>
                      </a:r>
                      <a:r>
                        <a:rPr lang="en-US" sz="1600" b="1" dirty="0">
                          <a:solidFill>
                            <a:schemeClr val="accent3">
                              <a:lumMod val="50000"/>
                            </a:schemeClr>
                          </a:solidFill>
                        </a:rPr>
                        <a:t>4</a:t>
                      </a:r>
                      <a:r>
                        <a:rPr lang="en-US" sz="1600" b="1" dirty="0">
                          <a:solidFill>
                            <a:srgbClr val="996633"/>
                          </a:solidFill>
                        </a:rPr>
                        <a:t>2</a:t>
                      </a:r>
                      <a:r>
                        <a:rPr lang="en-US" sz="1600" b="1" dirty="0"/>
                        <a:t>,</a:t>
                      </a:r>
                      <a:r>
                        <a:rPr lang="en-US" sz="1600" b="1" dirty="0">
                          <a:solidFill>
                            <a:srgbClr val="7030A0"/>
                          </a:solidFill>
                        </a:rPr>
                        <a:t>9</a:t>
                      </a:r>
                      <a:r>
                        <a:rPr lang="en-US" sz="1600" b="1" dirty="0">
                          <a:solidFill>
                            <a:schemeClr val="accent2"/>
                          </a:solidFill>
                        </a:rPr>
                        <a:t>7</a:t>
                      </a:r>
                      <a:r>
                        <a:rPr lang="en-US" sz="1600" b="1" dirty="0"/>
                        <a:t>7</a:t>
                      </a:r>
                    </a:p>
                  </a:txBody>
                  <a:tcPr>
                    <a:solidFill>
                      <a:schemeClr val="bg1"/>
                    </a:solidFill>
                  </a:tcPr>
                </a:tc>
                <a:tc>
                  <a:txBody>
                    <a:bodyPr/>
                    <a:lstStyle/>
                    <a:p>
                      <a:pPr algn="ctr"/>
                      <a:r>
                        <a:rPr lang="en-US" sz="1600" b="1" dirty="0">
                          <a:solidFill>
                            <a:srgbClr val="C00000"/>
                          </a:solidFill>
                        </a:rPr>
                        <a:t>6</a:t>
                      </a:r>
                      <a:r>
                        <a:rPr lang="en-US" sz="1600" b="1" dirty="0">
                          <a:solidFill>
                            <a:schemeClr val="accent1"/>
                          </a:solidFill>
                        </a:rPr>
                        <a:t>3</a:t>
                      </a:r>
                      <a:r>
                        <a:rPr lang="en-US" sz="1600" b="1" dirty="0"/>
                        <a:t>,</a:t>
                      </a:r>
                      <a:r>
                        <a:rPr lang="en-US" sz="1600" b="1" dirty="0">
                          <a:solidFill>
                            <a:schemeClr val="accent5"/>
                          </a:solidFill>
                        </a:rPr>
                        <a:t>7</a:t>
                      </a:r>
                      <a:r>
                        <a:rPr lang="en-US" sz="1600" b="1" dirty="0">
                          <a:solidFill>
                            <a:schemeClr val="accent3">
                              <a:lumMod val="50000"/>
                            </a:schemeClr>
                          </a:solidFill>
                        </a:rPr>
                        <a:t>4</a:t>
                      </a:r>
                      <a:r>
                        <a:rPr lang="en-US" sz="1600" b="1" dirty="0">
                          <a:solidFill>
                            <a:srgbClr val="996633"/>
                          </a:solidFill>
                        </a:rPr>
                        <a:t>2</a:t>
                      </a:r>
                      <a:r>
                        <a:rPr lang="en-US" sz="1600" b="1" dirty="0"/>
                        <a:t>,</a:t>
                      </a:r>
                      <a:r>
                        <a:rPr lang="en-US" sz="1600" b="1" dirty="0">
                          <a:solidFill>
                            <a:srgbClr val="7030A0"/>
                          </a:solidFill>
                        </a:rPr>
                        <a:t>9</a:t>
                      </a:r>
                      <a:r>
                        <a:rPr lang="en-US" sz="1600" b="1" dirty="0">
                          <a:solidFill>
                            <a:schemeClr val="accent2"/>
                          </a:solidFill>
                        </a:rPr>
                        <a:t>7</a:t>
                      </a:r>
                      <a:r>
                        <a:rPr lang="en-US" sz="1600" b="1" dirty="0"/>
                        <a:t>7</a:t>
                      </a:r>
                    </a:p>
                  </a:txBody>
                  <a:tcPr>
                    <a:solidFill>
                      <a:schemeClr val="bg1"/>
                    </a:solidFill>
                  </a:tcPr>
                </a:tc>
                <a:tc>
                  <a:txBody>
                    <a:bodyPr/>
                    <a:lstStyle/>
                    <a:p>
                      <a:pPr algn="r"/>
                      <a:r>
                        <a:rPr lang="en-US" sz="1600" b="1" dirty="0">
                          <a:solidFill>
                            <a:srgbClr val="C00000"/>
                          </a:solidFill>
                        </a:rPr>
                        <a:t>6</a:t>
                      </a:r>
                      <a:r>
                        <a:rPr lang="en-US" sz="1600" b="1" dirty="0">
                          <a:solidFill>
                            <a:schemeClr val="accent1"/>
                          </a:solidFill>
                        </a:rPr>
                        <a:t>3</a:t>
                      </a:r>
                      <a:r>
                        <a:rPr lang="en-US" sz="1600" b="1" dirty="0"/>
                        <a:t>,</a:t>
                      </a:r>
                      <a:r>
                        <a:rPr lang="en-US" sz="1600" b="1" dirty="0">
                          <a:solidFill>
                            <a:schemeClr val="accent5"/>
                          </a:solidFill>
                        </a:rPr>
                        <a:t>7</a:t>
                      </a:r>
                      <a:r>
                        <a:rPr lang="en-US" sz="1600" b="1" dirty="0">
                          <a:solidFill>
                            <a:schemeClr val="accent3">
                              <a:lumMod val="50000"/>
                            </a:schemeClr>
                          </a:solidFill>
                        </a:rPr>
                        <a:t>4</a:t>
                      </a:r>
                      <a:r>
                        <a:rPr lang="en-US" sz="1600" b="1" dirty="0">
                          <a:solidFill>
                            <a:srgbClr val="996633"/>
                          </a:solidFill>
                        </a:rPr>
                        <a:t>2</a:t>
                      </a:r>
                      <a:r>
                        <a:rPr lang="en-US" sz="1600" b="1" dirty="0"/>
                        <a:t>,</a:t>
                      </a:r>
                      <a:r>
                        <a:rPr lang="en-US" sz="1600" b="1" dirty="0">
                          <a:solidFill>
                            <a:srgbClr val="7030A0"/>
                          </a:solidFill>
                        </a:rPr>
                        <a:t>9</a:t>
                      </a:r>
                      <a:r>
                        <a:rPr lang="en-US" sz="1600" b="1" dirty="0">
                          <a:solidFill>
                            <a:schemeClr val="accent2"/>
                          </a:solidFill>
                        </a:rPr>
                        <a:t>7</a:t>
                      </a:r>
                      <a:r>
                        <a:rPr lang="en-US" sz="1600" b="1" dirty="0"/>
                        <a:t>7</a:t>
                      </a:r>
                    </a:p>
                  </a:txBody>
                  <a:tcPr>
                    <a:solidFill>
                      <a:schemeClr val="bg1"/>
                    </a:solidFill>
                  </a:tcPr>
                </a:tc>
                <a:tc>
                  <a:txBody>
                    <a:bodyPr/>
                    <a:lstStyle/>
                    <a:p>
                      <a:pPr algn="r"/>
                      <a:r>
                        <a:rPr lang="en-US" sz="1600" b="1" dirty="0">
                          <a:solidFill>
                            <a:schemeClr val="tx1">
                              <a:lumMod val="85000"/>
                              <a:lumOff val="15000"/>
                            </a:schemeClr>
                          </a:solidFill>
                        </a:rPr>
                        <a:t>63.74</a:t>
                      </a:r>
                    </a:p>
                  </a:txBody>
                  <a:tcPr>
                    <a:solidFill>
                      <a:schemeClr val="bg1"/>
                    </a:solidFill>
                  </a:tcPr>
                </a:tc>
                <a:extLst>
                  <a:ext uri="{0D108BD9-81ED-4DB2-BD59-A6C34878D82A}">
                    <a16:rowId xmlns:a16="http://schemas.microsoft.com/office/drawing/2014/main" val="10002"/>
                  </a:ext>
                </a:extLst>
              </a:tr>
              <a:tr h="370840">
                <a:tc>
                  <a:txBody>
                    <a:bodyPr/>
                    <a:lstStyle/>
                    <a:p>
                      <a:r>
                        <a:rPr lang="en-US" sz="1600" dirty="0">
                          <a:solidFill>
                            <a:schemeClr val="tx1"/>
                          </a:solidFill>
                        </a:rPr>
                        <a:t>Liechtenstein</a:t>
                      </a:r>
                    </a:p>
                  </a:txBody>
                  <a:tcPr>
                    <a:lnB w="12700" cap="flat" cmpd="sng" algn="ctr">
                      <a:solidFill>
                        <a:schemeClr val="accent4"/>
                      </a:solidFill>
                      <a:prstDash val="solid"/>
                      <a:round/>
                      <a:headEnd type="none" w="med" len="med"/>
                      <a:tailEnd type="none" w="med" len="med"/>
                    </a:lnB>
                    <a:solidFill>
                      <a:schemeClr val="bg1"/>
                    </a:solidFill>
                  </a:tcPr>
                </a:tc>
                <a:tc>
                  <a:txBody>
                    <a:bodyPr/>
                    <a:lstStyle/>
                    <a:p>
                      <a:r>
                        <a:rPr lang="en-US" sz="1600" b="1" dirty="0">
                          <a:solidFill>
                            <a:schemeClr val="accent3">
                              <a:lumMod val="50000"/>
                            </a:schemeClr>
                          </a:solidFill>
                        </a:rPr>
                        <a:t>3</a:t>
                      </a:r>
                      <a:r>
                        <a:rPr lang="en-US" sz="1600" b="1" dirty="0">
                          <a:solidFill>
                            <a:srgbClr val="996633"/>
                          </a:solidFill>
                        </a:rPr>
                        <a:t>7</a:t>
                      </a:r>
                      <a:r>
                        <a:rPr lang="en-US" sz="1600" b="1" dirty="0">
                          <a:solidFill>
                            <a:srgbClr val="7030A0"/>
                          </a:solidFill>
                        </a:rPr>
                        <a:t>,3</a:t>
                      </a:r>
                      <a:r>
                        <a:rPr lang="en-US" sz="1600" b="1" dirty="0">
                          <a:solidFill>
                            <a:schemeClr val="accent2"/>
                          </a:solidFill>
                        </a:rPr>
                        <a:t>1</a:t>
                      </a:r>
                      <a:r>
                        <a:rPr lang="en-US" sz="1600" b="1" dirty="0"/>
                        <a:t>3 </a:t>
                      </a:r>
                    </a:p>
                  </a:txBody>
                  <a:tcPr>
                    <a:lnB w="12700" cap="flat" cmpd="sng" algn="ctr">
                      <a:solidFill>
                        <a:schemeClr val="accent4"/>
                      </a:solidFill>
                      <a:prstDash val="solid"/>
                      <a:round/>
                      <a:headEnd type="none" w="med" len="med"/>
                      <a:tailEnd type="none" w="med" len="med"/>
                    </a:lnB>
                    <a:solidFill>
                      <a:schemeClr val="bg1"/>
                    </a:solidFill>
                  </a:tcPr>
                </a:tc>
                <a:tc>
                  <a:txBody>
                    <a:bodyPr/>
                    <a:lstStyle/>
                    <a:p>
                      <a:pPr algn="ctr"/>
                      <a:r>
                        <a:rPr lang="en-US" sz="1600" b="1" dirty="0">
                          <a:solidFill>
                            <a:schemeClr val="accent3">
                              <a:lumMod val="50000"/>
                            </a:schemeClr>
                          </a:solidFill>
                        </a:rPr>
                        <a:t>3</a:t>
                      </a:r>
                      <a:r>
                        <a:rPr lang="en-US" sz="1600" b="1" dirty="0">
                          <a:solidFill>
                            <a:srgbClr val="996633"/>
                          </a:solidFill>
                        </a:rPr>
                        <a:t>7</a:t>
                      </a:r>
                      <a:r>
                        <a:rPr lang="en-US" sz="1600" b="1" dirty="0">
                          <a:solidFill>
                            <a:srgbClr val="7030A0"/>
                          </a:solidFill>
                        </a:rPr>
                        <a:t>,3</a:t>
                      </a:r>
                      <a:r>
                        <a:rPr lang="en-US" sz="1600" b="1" dirty="0">
                          <a:solidFill>
                            <a:schemeClr val="accent2"/>
                          </a:solidFill>
                        </a:rPr>
                        <a:t>1</a:t>
                      </a:r>
                      <a:r>
                        <a:rPr lang="en-US" sz="1600" b="1" dirty="0"/>
                        <a:t>3 </a:t>
                      </a:r>
                    </a:p>
                  </a:txBody>
                  <a:tcPr>
                    <a:lnB w="12700" cap="flat" cmpd="sng" algn="ctr">
                      <a:solidFill>
                        <a:schemeClr val="accent4"/>
                      </a:solidFill>
                      <a:prstDash val="solid"/>
                      <a:round/>
                      <a:headEnd type="none" w="med" len="med"/>
                      <a:tailEnd type="none" w="med" len="med"/>
                    </a:lnB>
                    <a:solidFill>
                      <a:schemeClr val="bg1"/>
                    </a:solidFill>
                  </a:tcPr>
                </a:tc>
                <a:tc>
                  <a:txBody>
                    <a:bodyPr/>
                    <a:lstStyle/>
                    <a:p>
                      <a:pPr algn="r"/>
                      <a:r>
                        <a:rPr lang="en-US" sz="1600" b="1" dirty="0">
                          <a:solidFill>
                            <a:schemeClr val="accent3">
                              <a:lumMod val="50000"/>
                            </a:schemeClr>
                          </a:solidFill>
                        </a:rPr>
                        <a:t>3</a:t>
                      </a:r>
                      <a:r>
                        <a:rPr lang="en-US" sz="1600" b="1" dirty="0">
                          <a:solidFill>
                            <a:srgbClr val="996633"/>
                          </a:solidFill>
                        </a:rPr>
                        <a:t>7</a:t>
                      </a:r>
                      <a:r>
                        <a:rPr lang="en-US" sz="1600" b="1" dirty="0">
                          <a:solidFill>
                            <a:srgbClr val="7030A0"/>
                          </a:solidFill>
                        </a:rPr>
                        <a:t>,3</a:t>
                      </a:r>
                      <a:r>
                        <a:rPr lang="en-US" sz="1600" b="1" dirty="0">
                          <a:solidFill>
                            <a:schemeClr val="accent2"/>
                          </a:solidFill>
                        </a:rPr>
                        <a:t>1</a:t>
                      </a:r>
                      <a:r>
                        <a:rPr lang="en-US" sz="1600" b="1" dirty="0"/>
                        <a:t>3 </a:t>
                      </a:r>
                    </a:p>
                  </a:txBody>
                  <a:tcPr>
                    <a:lnB w="12700" cap="flat" cmpd="sng" algn="ctr">
                      <a:solidFill>
                        <a:schemeClr val="accent4"/>
                      </a:solidFill>
                      <a:prstDash val="solid"/>
                      <a:round/>
                      <a:headEnd type="none" w="med" len="med"/>
                      <a:tailEnd type="none" w="med" len="med"/>
                    </a:lnB>
                    <a:solidFill>
                      <a:schemeClr val="bg1"/>
                    </a:solidFill>
                  </a:tcPr>
                </a:tc>
                <a:tc>
                  <a:txBody>
                    <a:bodyPr/>
                    <a:lstStyle/>
                    <a:p>
                      <a:pPr algn="r"/>
                      <a:r>
                        <a:rPr lang="en-US" sz="1600" b="1" dirty="0">
                          <a:solidFill>
                            <a:schemeClr val="tx1">
                              <a:lumMod val="85000"/>
                              <a:lumOff val="15000"/>
                            </a:schemeClr>
                          </a:solidFill>
                        </a:rPr>
                        <a:t>0.04</a:t>
                      </a:r>
                    </a:p>
                  </a:txBody>
                  <a:tcPr>
                    <a:lnB w="12700" cap="flat" cmpd="sng" algn="ctr">
                      <a:solidFill>
                        <a:schemeClr val="accent4"/>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19" name="Group 18"/>
          <p:cNvGrpSpPr/>
          <p:nvPr/>
        </p:nvGrpSpPr>
        <p:grpSpPr>
          <a:xfrm>
            <a:off x="552451" y="2114550"/>
            <a:ext cx="3390900" cy="907941"/>
            <a:chOff x="6972300" y="1490811"/>
            <a:chExt cx="3390900" cy="907941"/>
          </a:xfrm>
        </p:grpSpPr>
        <p:sp>
          <p:nvSpPr>
            <p:cNvPr id="6" name="Rectangle 5"/>
            <p:cNvSpPr/>
            <p:nvPr/>
          </p:nvSpPr>
          <p:spPr>
            <a:xfrm>
              <a:off x="7239000" y="1752421"/>
              <a:ext cx="3124200" cy="646331"/>
            </a:xfrm>
            <a:prstGeom prst="rect">
              <a:avLst/>
            </a:prstGeom>
            <a:solidFill>
              <a:schemeClr val="bg1"/>
            </a:solidFill>
          </p:spPr>
          <p:txBody>
            <a:bodyPr wrap="square">
              <a:spAutoFit/>
            </a:bodyPr>
            <a:lstStyle/>
            <a:p>
              <a:r>
                <a:rPr lang="en-US" dirty="0"/>
                <a:t>Put data to be compared in </a:t>
              </a:r>
              <a:r>
                <a:rPr lang="en-US" b="1" dirty="0"/>
                <a:t>columns</a:t>
              </a:r>
              <a:r>
                <a:rPr lang="en-US" dirty="0"/>
                <a:t>, not rows</a:t>
              </a:r>
            </a:p>
          </p:txBody>
        </p:sp>
        <p:sp>
          <p:nvSpPr>
            <p:cNvPr id="9" name="TextBox 8"/>
            <p:cNvSpPr txBox="1"/>
            <p:nvPr/>
          </p:nvSpPr>
          <p:spPr>
            <a:xfrm>
              <a:off x="6972300" y="1490811"/>
              <a:ext cx="533400" cy="523220"/>
            </a:xfrm>
            <a:prstGeom prst="rect">
              <a:avLst/>
            </a:prstGeom>
            <a:noFill/>
          </p:spPr>
          <p:txBody>
            <a:bodyPr wrap="square" rtlCol="0">
              <a:spAutoFit/>
            </a:bodyPr>
            <a:lstStyle/>
            <a:p>
              <a:r>
                <a:rPr lang="en-US" sz="2800" b="1" dirty="0">
                  <a:solidFill>
                    <a:schemeClr val="accent4"/>
                  </a:solidFill>
                  <a:latin typeface="Arial" panose="020B0604020202020204" pitchFamily="34" charset="0"/>
                  <a:cs typeface="Arial" panose="020B0604020202020204" pitchFamily="34" charset="0"/>
                </a:rPr>
                <a:t>1</a:t>
              </a:r>
            </a:p>
          </p:txBody>
        </p:sp>
      </p:grpSp>
      <p:grpSp>
        <p:nvGrpSpPr>
          <p:cNvPr id="11" name="Group 10"/>
          <p:cNvGrpSpPr/>
          <p:nvPr/>
        </p:nvGrpSpPr>
        <p:grpSpPr>
          <a:xfrm>
            <a:off x="7124701" y="3471506"/>
            <a:ext cx="1943098" cy="1400383"/>
            <a:chOff x="6972300" y="3209896"/>
            <a:chExt cx="1943098" cy="1400383"/>
          </a:xfrm>
        </p:grpSpPr>
        <p:sp>
          <p:nvSpPr>
            <p:cNvPr id="14" name="Rectangle 13"/>
            <p:cNvSpPr/>
            <p:nvPr/>
          </p:nvSpPr>
          <p:spPr>
            <a:xfrm>
              <a:off x="7238999" y="3409950"/>
              <a:ext cx="1676399" cy="1200329"/>
            </a:xfrm>
            <a:prstGeom prst="rect">
              <a:avLst/>
            </a:prstGeom>
          </p:spPr>
          <p:txBody>
            <a:bodyPr wrap="square">
              <a:spAutoFit/>
            </a:bodyPr>
            <a:lstStyle/>
            <a:p>
              <a:r>
                <a:rPr lang="en-US" b="1" dirty="0"/>
                <a:t>Remove</a:t>
              </a:r>
              <a:r>
                <a:rPr lang="en-US" dirty="0"/>
                <a:t> </a:t>
              </a:r>
              <a:r>
                <a:rPr lang="en-US" b="1" dirty="0"/>
                <a:t>excess</a:t>
              </a:r>
              <a:r>
                <a:rPr lang="en-US" dirty="0"/>
                <a:t> digits / unnecessary precision</a:t>
              </a:r>
            </a:p>
          </p:txBody>
        </p:sp>
        <p:sp>
          <p:nvSpPr>
            <p:cNvPr id="15" name="TextBox 14"/>
            <p:cNvSpPr txBox="1"/>
            <p:nvPr/>
          </p:nvSpPr>
          <p:spPr>
            <a:xfrm>
              <a:off x="6972300" y="3209896"/>
              <a:ext cx="533400" cy="523220"/>
            </a:xfrm>
            <a:prstGeom prst="rect">
              <a:avLst/>
            </a:prstGeom>
            <a:noFill/>
          </p:spPr>
          <p:txBody>
            <a:bodyPr wrap="square" rtlCol="0">
              <a:spAutoFit/>
            </a:bodyPr>
            <a:lstStyle/>
            <a:p>
              <a:r>
                <a:rPr lang="en-US" sz="2800" b="1" dirty="0">
                  <a:solidFill>
                    <a:schemeClr val="accent4"/>
                  </a:solidFill>
                  <a:latin typeface="Arial" panose="020B0604020202020204" pitchFamily="34" charset="0"/>
                  <a:cs typeface="Arial" panose="020B0604020202020204" pitchFamily="34" charset="0"/>
                </a:rPr>
                <a:t>3</a:t>
              </a:r>
            </a:p>
          </p:txBody>
        </p:sp>
      </p:grpSp>
      <p:grpSp>
        <p:nvGrpSpPr>
          <p:cNvPr id="23" name="Group 22"/>
          <p:cNvGrpSpPr/>
          <p:nvPr/>
        </p:nvGrpSpPr>
        <p:grpSpPr>
          <a:xfrm>
            <a:off x="4648201" y="2425809"/>
            <a:ext cx="2142545" cy="907941"/>
            <a:chOff x="6972300" y="1490811"/>
            <a:chExt cx="2142545" cy="907941"/>
          </a:xfrm>
        </p:grpSpPr>
        <p:sp>
          <p:nvSpPr>
            <p:cNvPr id="24" name="Rectangle 23"/>
            <p:cNvSpPr/>
            <p:nvPr/>
          </p:nvSpPr>
          <p:spPr>
            <a:xfrm>
              <a:off x="7239000" y="1752421"/>
              <a:ext cx="1875845" cy="646331"/>
            </a:xfrm>
            <a:prstGeom prst="rect">
              <a:avLst/>
            </a:prstGeom>
          </p:spPr>
          <p:txBody>
            <a:bodyPr wrap="square">
              <a:spAutoFit/>
            </a:bodyPr>
            <a:lstStyle/>
            <a:p>
              <a:r>
                <a:rPr lang="en-US" b="1" dirty="0"/>
                <a:t>Right-align</a:t>
              </a:r>
              <a:r>
                <a:rPr lang="en-US" dirty="0"/>
                <a:t> data in columns</a:t>
              </a:r>
            </a:p>
          </p:txBody>
        </p:sp>
        <p:sp>
          <p:nvSpPr>
            <p:cNvPr id="25" name="TextBox 24"/>
            <p:cNvSpPr txBox="1"/>
            <p:nvPr/>
          </p:nvSpPr>
          <p:spPr>
            <a:xfrm>
              <a:off x="6972300" y="1490811"/>
              <a:ext cx="533400" cy="523220"/>
            </a:xfrm>
            <a:prstGeom prst="rect">
              <a:avLst/>
            </a:prstGeom>
            <a:noFill/>
          </p:spPr>
          <p:txBody>
            <a:bodyPr wrap="square" rtlCol="0">
              <a:spAutoFit/>
            </a:bodyPr>
            <a:lstStyle/>
            <a:p>
              <a:r>
                <a:rPr lang="en-US" sz="2800" b="1" dirty="0">
                  <a:solidFill>
                    <a:schemeClr val="accent4"/>
                  </a:solidFill>
                  <a:latin typeface="Arial" panose="020B0604020202020204" pitchFamily="34" charset="0"/>
                  <a:cs typeface="Arial" panose="020B0604020202020204" pitchFamily="34" charset="0"/>
                </a:rPr>
                <a:t>2</a:t>
              </a:r>
            </a:p>
          </p:txBody>
        </p:sp>
      </p:grpSp>
      <p:sp>
        <p:nvSpPr>
          <p:cNvPr id="2" name="Rectangle 1"/>
          <p:cNvSpPr/>
          <p:nvPr/>
        </p:nvSpPr>
        <p:spPr>
          <a:xfrm>
            <a:off x="1905000" y="3999250"/>
            <a:ext cx="228600" cy="1015424"/>
          </a:xfrm>
          <a:prstGeom prst="rect">
            <a:avLst/>
          </a:prstGeom>
          <a:noFill/>
          <a:ln w="22225" cmpd="sng">
            <a:solidFill>
              <a:srgbClr val="C00000">
                <a:alpha val="2902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324600" y="3980158"/>
            <a:ext cx="609600" cy="1015424"/>
          </a:xfrm>
          <a:prstGeom prst="rect">
            <a:avLst/>
          </a:prstGeom>
          <a:noFill/>
          <a:ln w="22225" cmpd="sng">
            <a:solidFill>
              <a:srgbClr val="08A817">
                <a:alpha val="2902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513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Even tables have chart junk."/>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23054" r="47381" b="7501"/>
          <a:stretch/>
        </p:blipFill>
        <p:spPr bwMode="auto">
          <a:xfrm>
            <a:off x="76200" y="1433215"/>
            <a:ext cx="4811486" cy="30988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ven tables have chart junk."/>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55032" t="23054" r="1905" b="6037"/>
          <a:stretch/>
        </p:blipFill>
        <p:spPr bwMode="auto">
          <a:xfrm>
            <a:off x="4648201" y="887309"/>
            <a:ext cx="4321628" cy="34726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948542" y="1202382"/>
            <a:ext cx="1099457" cy="461665"/>
          </a:xfrm>
          <a:prstGeom prst="rect">
            <a:avLst/>
          </a:prstGeom>
          <a:noFill/>
        </p:spPr>
        <p:txBody>
          <a:bodyPr wrap="square" rtlCol="0">
            <a:spAutoFit/>
          </a:bodyPr>
          <a:lstStyle/>
          <a:p>
            <a:r>
              <a:rPr lang="en-US" sz="2400" dirty="0"/>
              <a:t>Before</a:t>
            </a:r>
          </a:p>
        </p:txBody>
      </p:sp>
      <p:sp>
        <p:nvSpPr>
          <p:cNvPr id="3" name="Rectangle 2"/>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TABLES HAVE </a:t>
            </a:r>
          </a:p>
        </p:txBody>
      </p:sp>
      <p:sp>
        <p:nvSpPr>
          <p:cNvPr id="4" name="Rectangle 3"/>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4"/>
                </a:solidFill>
                <a:latin typeface="Century Gothic" panose="020B0502020202020204" pitchFamily="34" charset="0"/>
                <a:cs typeface="Aharoni" pitchFamily="2" charset="-79"/>
              </a:rPr>
              <a:t>CHART JUNK</a:t>
            </a:r>
            <a:r>
              <a:rPr lang="en-US" sz="4000" b="1" dirty="0">
                <a:solidFill>
                  <a:srgbClr val="7D868C"/>
                </a:solidFill>
                <a:latin typeface="Century Gothic" panose="020B0502020202020204" pitchFamily="34" charset="0"/>
                <a:cs typeface="Aharoni" pitchFamily="2" charset="-79"/>
              </a:rPr>
              <a:t>, TOO</a:t>
            </a:r>
          </a:p>
        </p:txBody>
      </p:sp>
      <p:sp>
        <p:nvSpPr>
          <p:cNvPr id="6" name="TextBox 5"/>
          <p:cNvSpPr txBox="1"/>
          <p:nvPr/>
        </p:nvSpPr>
        <p:spPr>
          <a:xfrm>
            <a:off x="6196354" y="361950"/>
            <a:ext cx="1066800" cy="461665"/>
          </a:xfrm>
          <a:prstGeom prst="rect">
            <a:avLst/>
          </a:prstGeom>
          <a:noFill/>
        </p:spPr>
        <p:txBody>
          <a:bodyPr wrap="square" rtlCol="0">
            <a:spAutoFit/>
          </a:bodyPr>
          <a:lstStyle/>
          <a:p>
            <a:r>
              <a:rPr lang="en-US" sz="2400" dirty="0"/>
              <a:t>After</a:t>
            </a:r>
          </a:p>
        </p:txBody>
      </p:sp>
      <p:sp>
        <p:nvSpPr>
          <p:cNvPr id="5" name="TextBox 4"/>
          <p:cNvSpPr txBox="1"/>
          <p:nvPr/>
        </p:nvSpPr>
        <p:spPr>
          <a:xfrm>
            <a:off x="5181599" y="4248150"/>
            <a:ext cx="3788229" cy="830997"/>
          </a:xfrm>
          <a:prstGeom prst="rect">
            <a:avLst/>
          </a:prstGeom>
          <a:noFill/>
        </p:spPr>
        <p:txBody>
          <a:bodyPr wrap="square" rtlCol="0">
            <a:spAutoFit/>
          </a:bodyPr>
          <a:lstStyle/>
          <a:p>
            <a:r>
              <a:rPr lang="en-US" sz="1600" dirty="0"/>
              <a:t>Note: white space breaks for grouping, removal of background color, removal of extra digits/precision</a:t>
            </a:r>
          </a:p>
        </p:txBody>
      </p:sp>
      <p:cxnSp>
        <p:nvCxnSpPr>
          <p:cNvPr id="9" name="Straight Arrow Connector 8"/>
          <p:cNvCxnSpPr/>
          <p:nvPr/>
        </p:nvCxnSpPr>
        <p:spPr>
          <a:xfrm flipV="1">
            <a:off x="5029200" y="4359923"/>
            <a:ext cx="0" cy="497827"/>
          </a:xfrm>
          <a:prstGeom prst="straightConnector1">
            <a:avLst/>
          </a:prstGeom>
          <a:ln w="38100">
            <a:solidFill>
              <a:schemeClr val="accent4">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260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p:cNvGraphicFramePr>
            <a:graphicFrameLocks/>
          </p:cNvGraphicFramePr>
          <p:nvPr>
            <p:extLst>
              <p:ext uri="{D42A27DB-BD31-4B8C-83A1-F6EECF244321}">
                <p14:modId xmlns:p14="http://schemas.microsoft.com/office/powerpoint/2010/main" val="1216735156"/>
              </p:ext>
            </p:extLst>
          </p:nvPr>
        </p:nvGraphicFramePr>
        <p:xfrm>
          <a:off x="533400" y="1058024"/>
          <a:ext cx="4114800" cy="3780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5"/>
          <p:cNvGraphicFramePr>
            <a:graphicFrameLocks/>
          </p:cNvGraphicFramePr>
          <p:nvPr>
            <p:extLst>
              <p:ext uri="{D42A27DB-BD31-4B8C-83A1-F6EECF244321}">
                <p14:modId xmlns:p14="http://schemas.microsoft.com/office/powerpoint/2010/main" val="3196613316"/>
              </p:ext>
            </p:extLst>
          </p:nvPr>
        </p:nvGraphicFramePr>
        <p:xfrm>
          <a:off x="5638800" y="1074737"/>
          <a:ext cx="3429000" cy="4068763"/>
        </p:xfrm>
        <a:graphic>
          <a:graphicData uri="http://schemas.openxmlformats.org/drawingml/2006/chart">
            <c:chart xmlns:c="http://schemas.openxmlformats.org/drawingml/2006/chart" xmlns:r="http://schemas.openxmlformats.org/officeDocument/2006/relationships" r:id="rId7"/>
          </a:graphicData>
        </a:graphic>
      </p:graphicFrame>
      <p:sp>
        <p:nvSpPr>
          <p:cNvPr id="5" name="Rectangle 4"/>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REMOVE POWERPOINT’S</a:t>
            </a:r>
          </a:p>
        </p:txBody>
      </p:sp>
      <p:sp>
        <p:nvSpPr>
          <p:cNvPr id="6" name="Rectangle 5"/>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4"/>
                </a:solidFill>
                <a:latin typeface="Century Gothic" panose="020B0502020202020204" pitchFamily="34" charset="0"/>
                <a:cs typeface="Aharoni" pitchFamily="2" charset="-79"/>
              </a:rPr>
              <a:t>UNNECESSARY EFFECTS</a:t>
            </a:r>
          </a:p>
        </p:txBody>
      </p:sp>
    </p:spTree>
    <p:extLst>
      <p:ext uri="{BB962C8B-B14F-4D97-AF65-F5344CB8AC3E}">
        <p14:creationId xmlns:p14="http://schemas.microsoft.com/office/powerpoint/2010/main" val="3441431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5029200" y="1036978"/>
            <a:ext cx="3886200" cy="1537720"/>
          </a:xfrm>
          <a:prstGeom prst="roundRect">
            <a:avLst>
              <a:gd name="adj" fmla="val 7581"/>
            </a:avLst>
          </a:prstGeom>
          <a:solidFill>
            <a:schemeClr val="accent4">
              <a:lumMod val="75000"/>
            </a:schemeClr>
          </a:solidFill>
          <a:ln w="9525" algn="ctr">
            <a:noFill/>
            <a:round/>
            <a:headEnd/>
            <a:tailEnd/>
          </a:ln>
          <a:effectLst/>
        </p:spPr>
        <p:txBody>
          <a:bodyPr lIns="91308" tIns="45654" rIns="91308" bIns="45654" rtlCol="0" anchor="ctr"/>
          <a:lstStyle/>
          <a:p>
            <a:r>
              <a:rPr lang="en-US" sz="1400" dirty="0">
                <a:solidFill>
                  <a:schemeClr val="bg1"/>
                </a:solidFill>
              </a:rPr>
              <a:t>2) Manually adjusting the corners takes time, but leads to a more consistent visual style</a:t>
            </a:r>
          </a:p>
        </p:txBody>
      </p:sp>
      <p:sp>
        <p:nvSpPr>
          <p:cNvPr id="3" name="Rounded Rectangle 2"/>
          <p:cNvSpPr/>
          <p:nvPr/>
        </p:nvSpPr>
        <p:spPr bwMode="auto">
          <a:xfrm>
            <a:off x="5036276" y="2660650"/>
            <a:ext cx="3886200" cy="596900"/>
          </a:xfrm>
          <a:prstGeom prst="roundRect">
            <a:avLst/>
          </a:prstGeom>
          <a:solidFill>
            <a:schemeClr val="accent4">
              <a:lumMod val="75000"/>
            </a:schemeClr>
          </a:solidFill>
          <a:ln w="9525" algn="ctr">
            <a:noFill/>
            <a:round/>
            <a:headEnd/>
            <a:tailEnd/>
          </a:ln>
          <a:effectLst/>
        </p:spPr>
        <p:txBody>
          <a:bodyPr lIns="91308" tIns="45654" rIns="91308" bIns="45654" rtlCol="0" anchor="ctr"/>
          <a:lstStyle/>
          <a:p>
            <a:pPr>
              <a:spcBef>
                <a:spcPct val="50000"/>
              </a:spcBef>
            </a:pPr>
            <a:endParaRPr lang="en-US" sz="1400" u="none" dirty="0">
              <a:solidFill>
                <a:schemeClr val="tx1"/>
              </a:solidFill>
            </a:endParaRPr>
          </a:p>
        </p:txBody>
      </p:sp>
      <p:sp>
        <p:nvSpPr>
          <p:cNvPr id="4" name="Rectangle 3"/>
          <p:cNvSpPr/>
          <p:nvPr/>
        </p:nvSpPr>
        <p:spPr bwMode="auto">
          <a:xfrm>
            <a:off x="275771" y="3867150"/>
            <a:ext cx="3886200" cy="1193800"/>
          </a:xfrm>
          <a:prstGeom prst="rect">
            <a:avLst/>
          </a:prstGeom>
          <a:solidFill>
            <a:schemeClr val="accent4">
              <a:lumMod val="60000"/>
              <a:lumOff val="40000"/>
            </a:schemeClr>
          </a:solidFill>
          <a:ln w="9525" algn="ctr">
            <a:noFill/>
            <a:round/>
            <a:headEnd/>
            <a:tailEnd/>
          </a:ln>
          <a:effectLst/>
        </p:spPr>
        <p:txBody>
          <a:bodyPr lIns="91308" tIns="45654" rIns="91308" bIns="45654" rtlCol="0" anchor="ctr"/>
          <a:lstStyle/>
          <a:p>
            <a:pPr>
              <a:spcBef>
                <a:spcPct val="50000"/>
              </a:spcBef>
            </a:pPr>
            <a:r>
              <a:rPr lang="en-US" sz="1400" dirty="0">
                <a:solidFill>
                  <a:schemeClr val="tx1">
                    <a:lumMod val="75000"/>
                  </a:schemeClr>
                </a:solidFill>
              </a:rPr>
              <a:t>5) Maintain consistent white space – especially for spaces on the same 90° plane – unless it presents problems relating to other objects on the slide</a:t>
            </a:r>
          </a:p>
        </p:txBody>
      </p:sp>
      <p:sp>
        <p:nvSpPr>
          <p:cNvPr id="5" name="Rounded Rectangle 4"/>
          <p:cNvSpPr/>
          <p:nvPr/>
        </p:nvSpPr>
        <p:spPr bwMode="auto">
          <a:xfrm>
            <a:off x="275771" y="1111250"/>
            <a:ext cx="3886200" cy="1085849"/>
          </a:xfrm>
          <a:prstGeom prst="roundRect">
            <a:avLst>
              <a:gd name="adj" fmla="val 23681"/>
            </a:avLst>
          </a:prstGeom>
          <a:solidFill>
            <a:schemeClr val="accent4"/>
          </a:solidFill>
          <a:ln w="9525" algn="ctr">
            <a:noFill/>
            <a:round/>
            <a:headEnd/>
            <a:tailEnd/>
          </a:ln>
          <a:effectLst/>
        </p:spPr>
        <p:txBody>
          <a:bodyPr lIns="91308" tIns="45654" rIns="91308" bIns="45654" rtlCol="0" anchor="ctr"/>
          <a:lstStyle/>
          <a:p>
            <a:pPr>
              <a:spcBef>
                <a:spcPct val="50000"/>
              </a:spcBef>
            </a:pPr>
            <a:r>
              <a:rPr lang="en-US" sz="1400" dirty="0">
                <a:solidFill>
                  <a:schemeClr val="bg1"/>
                </a:solidFill>
              </a:rPr>
              <a:t>1) Here we see that rounded rectangles radius the corners differently depending on rectangle area.  </a:t>
            </a:r>
          </a:p>
        </p:txBody>
      </p:sp>
      <p:sp>
        <p:nvSpPr>
          <p:cNvPr id="7" name="Rectangle 6"/>
          <p:cNvSpPr/>
          <p:nvPr/>
        </p:nvSpPr>
        <p:spPr bwMode="auto">
          <a:xfrm>
            <a:off x="4520656" y="4464050"/>
            <a:ext cx="2011680" cy="596900"/>
          </a:xfrm>
          <a:prstGeom prst="rect">
            <a:avLst/>
          </a:prstGeom>
          <a:solidFill>
            <a:schemeClr val="accent4">
              <a:lumMod val="40000"/>
              <a:lumOff val="60000"/>
            </a:schemeClr>
          </a:solidFill>
          <a:ln w="9525" algn="ctr">
            <a:noFill/>
            <a:round/>
            <a:headEnd/>
            <a:tailEnd/>
          </a:ln>
          <a:effectLst/>
        </p:spPr>
        <p:txBody>
          <a:bodyPr lIns="91308" tIns="45654" rIns="91308" bIns="45654" rtlCol="0" anchor="ctr"/>
          <a:lstStyle/>
          <a:p>
            <a:pPr>
              <a:spcBef>
                <a:spcPct val="50000"/>
              </a:spcBef>
            </a:pPr>
            <a:r>
              <a:rPr lang="en-US" sz="1400" u="none" dirty="0">
                <a:solidFill>
                  <a:schemeClr val="tx1">
                    <a:lumMod val="75000"/>
                  </a:schemeClr>
                </a:solidFill>
              </a:rPr>
              <a:t>6) Item alignment is also important</a:t>
            </a:r>
          </a:p>
        </p:txBody>
      </p:sp>
      <p:cxnSp>
        <p:nvCxnSpPr>
          <p:cNvPr id="8" name="Straight Arrow Connector 7"/>
          <p:cNvCxnSpPr>
            <a:stCxn id="19" idx="1"/>
          </p:cNvCxnSpPr>
          <p:nvPr/>
        </p:nvCxnSpPr>
        <p:spPr>
          <a:xfrm flipH="1">
            <a:off x="3733800" y="3597275"/>
            <a:ext cx="1199334" cy="200025"/>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9" idx="1"/>
          </p:cNvCxnSpPr>
          <p:nvPr/>
        </p:nvCxnSpPr>
        <p:spPr>
          <a:xfrm flipH="1" flipV="1">
            <a:off x="3740150" y="3136900"/>
            <a:ext cx="1192984" cy="460375"/>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6891020" y="3867150"/>
            <a:ext cx="2031456" cy="1193800"/>
          </a:xfrm>
          <a:prstGeom prst="rect">
            <a:avLst/>
          </a:prstGeom>
          <a:solidFill>
            <a:schemeClr val="accent4">
              <a:lumMod val="20000"/>
              <a:lumOff val="80000"/>
            </a:schemeClr>
          </a:solidFill>
          <a:ln w="9525" algn="ctr">
            <a:noFill/>
            <a:round/>
            <a:headEnd/>
            <a:tailEnd/>
          </a:ln>
          <a:effectLst/>
        </p:spPr>
        <p:txBody>
          <a:bodyPr lIns="91308" tIns="45654" rIns="91308" bIns="45654" rtlCol="0" anchor="ctr"/>
          <a:lstStyle/>
          <a:p>
            <a:pPr>
              <a:spcBef>
                <a:spcPct val="50000"/>
              </a:spcBef>
            </a:pPr>
            <a:r>
              <a:rPr lang="en-US" sz="1400" dirty="0">
                <a:solidFill>
                  <a:schemeClr val="tx1">
                    <a:lumMod val="75000"/>
                  </a:schemeClr>
                </a:solidFill>
              </a:rPr>
              <a:t>7) Ensure items are aligned left/right/center and/or top/middle/bottom</a:t>
            </a:r>
          </a:p>
        </p:txBody>
      </p:sp>
      <p:cxnSp>
        <p:nvCxnSpPr>
          <p:cNvPr id="12" name="Straight Arrow Connector 11"/>
          <p:cNvCxnSpPr>
            <a:stCxn id="19" idx="2"/>
          </p:cNvCxnSpPr>
          <p:nvPr/>
        </p:nvCxnSpPr>
        <p:spPr>
          <a:xfrm>
            <a:off x="5526497" y="3858885"/>
            <a:ext cx="1179103" cy="694065"/>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9" idx="2"/>
          </p:cNvCxnSpPr>
          <p:nvPr/>
        </p:nvCxnSpPr>
        <p:spPr>
          <a:xfrm flipH="1">
            <a:off x="4322082" y="3858885"/>
            <a:ext cx="1204415" cy="694065"/>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059951" y="2228441"/>
            <a:ext cx="766809" cy="968149"/>
          </a:xfrm>
          <a:prstGeom prst="straightConnector1">
            <a:avLst/>
          </a:prstGeom>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5084534" y="2228441"/>
            <a:ext cx="742225" cy="285297"/>
          </a:xfrm>
          <a:prstGeom prst="straightConnector1">
            <a:avLst/>
          </a:prstGeom>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flipV="1">
            <a:off x="3733800" y="1111251"/>
            <a:ext cx="1295400" cy="317499"/>
          </a:xfrm>
          <a:prstGeom prst="straightConnector1">
            <a:avLst/>
          </a:prstGeom>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flipV="1">
            <a:off x="3740150" y="1200151"/>
            <a:ext cx="298450" cy="228599"/>
          </a:xfrm>
          <a:prstGeom prst="straightConnector1">
            <a:avLst/>
          </a:prstGeom>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9" idx="1"/>
          </p:cNvCxnSpPr>
          <p:nvPr/>
        </p:nvCxnSpPr>
        <p:spPr>
          <a:xfrm flipH="1" flipV="1">
            <a:off x="3733800" y="2279650"/>
            <a:ext cx="1199334" cy="1317625"/>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933134" y="3335665"/>
            <a:ext cx="1186725" cy="523220"/>
          </a:xfrm>
          <a:prstGeom prst="rect">
            <a:avLst/>
          </a:prstGeom>
          <a:noFill/>
        </p:spPr>
        <p:txBody>
          <a:bodyPr wrap="square" rtlCol="0">
            <a:spAutoFit/>
          </a:bodyPr>
          <a:lstStyle/>
          <a:p>
            <a:r>
              <a:rPr lang="en-US" sz="1400" dirty="0"/>
              <a:t>Consistent white space</a:t>
            </a:r>
          </a:p>
        </p:txBody>
      </p:sp>
      <p:sp>
        <p:nvSpPr>
          <p:cNvPr id="22" name="Rectangle 21"/>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INCONSISTENCY</a:t>
            </a:r>
          </a:p>
        </p:txBody>
      </p:sp>
      <p:sp>
        <p:nvSpPr>
          <p:cNvPr id="23" name="Rectangle 22"/>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4"/>
                </a:solidFill>
                <a:latin typeface="Century Gothic" panose="020B0502020202020204" pitchFamily="34" charset="0"/>
                <a:cs typeface="Aharoni" pitchFamily="2" charset="-79"/>
              </a:rPr>
              <a:t>DISTRACTS</a:t>
            </a:r>
          </a:p>
        </p:txBody>
      </p:sp>
      <p:sp>
        <p:nvSpPr>
          <p:cNvPr id="6" name="Rectangle 5"/>
          <p:cNvSpPr/>
          <p:nvPr/>
        </p:nvSpPr>
        <p:spPr bwMode="auto">
          <a:xfrm>
            <a:off x="275771" y="3234266"/>
            <a:ext cx="3886200" cy="457200"/>
          </a:xfrm>
          <a:prstGeom prst="rect">
            <a:avLst/>
          </a:prstGeom>
          <a:solidFill>
            <a:schemeClr val="tx1">
              <a:lumMod val="40000"/>
              <a:lumOff val="60000"/>
            </a:schemeClr>
          </a:solidFill>
          <a:ln w="9525" algn="ctr">
            <a:noFill/>
            <a:round/>
            <a:headEnd/>
            <a:tailEnd/>
          </a:ln>
          <a:effectLst/>
        </p:spPr>
        <p:txBody>
          <a:bodyPr lIns="91308" tIns="45654" rIns="91308" bIns="45654" rtlCol="0" anchor="ctr"/>
          <a:lstStyle/>
          <a:p>
            <a:pPr>
              <a:spcBef>
                <a:spcPct val="50000"/>
              </a:spcBef>
            </a:pPr>
            <a:r>
              <a:rPr lang="en-US" sz="1400" dirty="0">
                <a:solidFill>
                  <a:schemeClr val="bg1"/>
                </a:solidFill>
              </a:rPr>
              <a:t>4) Squared rectangles provide  greater text area as corners can be fully utilized</a:t>
            </a:r>
          </a:p>
        </p:txBody>
      </p:sp>
      <p:sp>
        <p:nvSpPr>
          <p:cNvPr id="10" name="Rectangle 9"/>
          <p:cNvSpPr/>
          <p:nvPr/>
        </p:nvSpPr>
        <p:spPr bwMode="auto">
          <a:xfrm>
            <a:off x="275771" y="2343150"/>
            <a:ext cx="3886200" cy="685800"/>
          </a:xfrm>
          <a:prstGeom prst="rect">
            <a:avLst/>
          </a:prstGeom>
          <a:solidFill>
            <a:schemeClr val="tx1">
              <a:lumMod val="40000"/>
              <a:lumOff val="60000"/>
            </a:schemeClr>
          </a:solidFill>
          <a:ln w="9525" algn="ctr">
            <a:noFill/>
            <a:round/>
            <a:headEnd/>
            <a:tailEnd/>
          </a:ln>
          <a:effectLst/>
        </p:spPr>
        <p:txBody>
          <a:bodyPr lIns="91308" tIns="45654" rIns="91308" bIns="45654" rtlCol="0" anchor="ctr"/>
          <a:lstStyle/>
          <a:p>
            <a:pPr>
              <a:spcBef>
                <a:spcPct val="50000"/>
              </a:spcBef>
            </a:pPr>
            <a:r>
              <a:rPr lang="en-US" sz="1400" dirty="0">
                <a:solidFill>
                  <a:schemeClr val="bg1"/>
                </a:solidFill>
              </a:rPr>
              <a:t>3) Squared rectangles do not have the additional step of adjusting corner radius to show consistency</a:t>
            </a:r>
            <a:endParaRPr lang="en-US" sz="1400" u="none" dirty="0">
              <a:solidFill>
                <a:schemeClr val="bg1"/>
              </a:solidFill>
            </a:endParaRPr>
          </a:p>
        </p:txBody>
      </p:sp>
    </p:spTree>
    <p:extLst>
      <p:ext uri="{BB962C8B-B14F-4D97-AF65-F5344CB8AC3E}">
        <p14:creationId xmlns:p14="http://schemas.microsoft.com/office/powerpoint/2010/main" val="4007646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1066800" y="317287"/>
            <a:ext cx="2362200" cy="4508927"/>
          </a:xfrm>
          <a:prstGeom prst="rect">
            <a:avLst/>
          </a:prstGeom>
          <a:noFill/>
        </p:spPr>
        <p:txBody>
          <a:bodyPr wrap="square" rtlCol="0">
            <a:spAutoFit/>
          </a:bodyPr>
          <a:lstStyle/>
          <a:p>
            <a:r>
              <a:rPr lang="en-US" sz="28700" dirty="0">
                <a:solidFill>
                  <a:schemeClr val="accent5"/>
                </a:solidFill>
                <a:latin typeface="Arial" panose="020B0604020202020204" pitchFamily="34" charset="0"/>
                <a:cs typeface="Arial" panose="020B0604020202020204" pitchFamily="34" charset="0"/>
              </a:rPr>
              <a:t>4</a:t>
            </a:r>
          </a:p>
        </p:txBody>
      </p:sp>
      <p:sp>
        <p:nvSpPr>
          <p:cNvPr id="3" name="Title 1"/>
          <p:cNvSpPr txBox="1">
            <a:spLocks/>
          </p:cNvSpPr>
          <p:nvPr/>
        </p:nvSpPr>
        <p:spPr>
          <a:xfrm flipH="1">
            <a:off x="1999200" y="2211750"/>
            <a:ext cx="3792000" cy="720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a:latin typeface="Century Gothic" panose="020B0502020202020204" pitchFamily="34" charset="0"/>
                <a:cs typeface="Aharoni" panose="02010803020104030203" pitchFamily="2" charset="-79"/>
              </a:rPr>
              <a:t>Color Theory</a:t>
            </a:r>
          </a:p>
        </p:txBody>
      </p:sp>
    </p:spTree>
    <p:extLst>
      <p:ext uri="{BB962C8B-B14F-4D97-AF65-F5344CB8AC3E}">
        <p14:creationId xmlns:p14="http://schemas.microsoft.com/office/powerpoint/2010/main" val="1785505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4"/>
          <p:cNvGraphicFramePr>
            <a:graphicFrameLocks noGrp="1"/>
          </p:cNvGraphicFramePr>
          <p:nvPr>
            <p:custDataLst>
              <p:tags r:id="rId1"/>
            </p:custDataLst>
            <p:extLst>
              <p:ext uri="{D42A27DB-BD31-4B8C-83A1-F6EECF244321}">
                <p14:modId xmlns:p14="http://schemas.microsoft.com/office/powerpoint/2010/main" val="4044348415"/>
              </p:ext>
            </p:extLst>
          </p:nvPr>
        </p:nvGraphicFramePr>
        <p:xfrm>
          <a:off x="1600200" y="1062990"/>
          <a:ext cx="6477000" cy="2331720"/>
        </p:xfrm>
        <a:graphic>
          <a:graphicData uri="http://schemas.openxmlformats.org/drawingml/2006/table">
            <a:tbl>
              <a:tblPr firstRow="1" bandRow="1">
                <a:tableStyleId>{2D5ABB26-0587-4C30-8999-92F81FD0307C}</a:tableStyleId>
              </a:tblPr>
              <a:tblGrid>
                <a:gridCol w="431054">
                  <a:extLst>
                    <a:ext uri="{9D8B030D-6E8A-4147-A177-3AD203B41FA5}">
                      <a16:colId xmlns:a16="http://schemas.microsoft.com/office/drawing/2014/main" val="20000"/>
                    </a:ext>
                  </a:extLst>
                </a:gridCol>
                <a:gridCol w="6045946">
                  <a:extLst>
                    <a:ext uri="{9D8B030D-6E8A-4147-A177-3AD203B41FA5}">
                      <a16:colId xmlns:a16="http://schemas.microsoft.com/office/drawing/2014/main" val="20001"/>
                    </a:ext>
                  </a:extLst>
                </a:gridCol>
              </a:tblGrid>
              <a:tr h="777240">
                <a:tc>
                  <a:txBody>
                    <a:bodyPr/>
                    <a:lstStyle/>
                    <a:p>
                      <a:pPr algn="ctr"/>
                      <a:r>
                        <a:rPr lang="en-CA" sz="4000" b="1" noProof="0" dirty="0">
                          <a:solidFill>
                            <a:schemeClr val="accent5"/>
                          </a:solidFill>
                          <a:latin typeface="Arial" panose="020B0604020202020204" pitchFamily="34" charset="0"/>
                          <a:cs typeface="Arial" panose="020B0604020202020204" pitchFamily="34" charset="0"/>
                        </a:rPr>
                        <a:t>1</a:t>
                      </a: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 typeface="+mj-lt"/>
                        <a:buNone/>
                        <a:tabLst/>
                        <a:defRPr/>
                      </a:pPr>
                      <a:r>
                        <a:rPr kumimoji="0" lang="en-US" sz="2000" b="0" i="0" u="none" strike="noStrike" kern="0" cap="none" spc="0" normalizeH="0" baseline="0" noProof="0" dirty="0">
                          <a:ln>
                            <a:noFill/>
                          </a:ln>
                          <a:solidFill>
                            <a:schemeClr val="tx1"/>
                          </a:solidFill>
                          <a:effectLst/>
                          <a:uLnTx/>
                          <a:uFillTx/>
                          <a:latin typeface="+mn-lt"/>
                          <a:ea typeface="+mn-ea"/>
                          <a:cs typeface="Aharoni" pitchFamily="2" charset="-79"/>
                        </a:rPr>
                        <a:t>Review your color theory.</a:t>
                      </a:r>
                      <a:endParaRPr lang="en-CA" sz="2000" b="0" noProof="0" dirty="0">
                        <a:solidFill>
                          <a:schemeClr val="tx1"/>
                        </a:solidFill>
                        <a:latin typeface="Cambria" panose="02040503050406030204" pitchFamily="18" charset="0"/>
                        <a:cs typeface="Arial" pitchFamily="34" charset="0"/>
                      </a:endParaRP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77240">
                <a:tc>
                  <a:txBody>
                    <a:bodyPr/>
                    <a:lstStyle/>
                    <a:p>
                      <a:pPr algn="ctr"/>
                      <a:r>
                        <a:rPr lang="en-CA" sz="4000" b="1" noProof="0" dirty="0">
                          <a:solidFill>
                            <a:schemeClr val="accent5"/>
                          </a:solidFill>
                          <a:latin typeface="Arial" panose="020B0604020202020204" pitchFamily="34" charset="0"/>
                          <a:cs typeface="Arial" panose="020B0604020202020204" pitchFamily="34" charset="0"/>
                        </a:rPr>
                        <a:t>2</a:t>
                      </a: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 typeface="+mj-lt"/>
                        <a:buNone/>
                        <a:tabLst/>
                        <a:defRPr/>
                      </a:pPr>
                      <a:r>
                        <a:rPr kumimoji="0" lang="en-US" sz="2000" b="0" i="0" u="none" strike="noStrike" kern="0" cap="none" spc="0" normalizeH="0" baseline="0" noProof="0" dirty="0">
                          <a:ln>
                            <a:noFill/>
                          </a:ln>
                          <a:solidFill>
                            <a:schemeClr val="tx1"/>
                          </a:solidFill>
                          <a:effectLst/>
                          <a:uLnTx/>
                          <a:uFillTx/>
                          <a:latin typeface="+mn-lt"/>
                          <a:ea typeface="+mn-ea"/>
                          <a:cs typeface="Aharoni" pitchFamily="2" charset="-79"/>
                        </a:rPr>
                        <a:t>Color relationships add meaning.</a:t>
                      </a:r>
                      <a:endParaRPr lang="en-CA" sz="2000" b="0" noProof="0" dirty="0">
                        <a:solidFill>
                          <a:schemeClr val="tx1"/>
                        </a:solidFill>
                        <a:latin typeface="Cambria" panose="02040503050406030204" pitchFamily="18" charset="0"/>
                        <a:cs typeface="Arial" pitchFamily="34" charset="0"/>
                      </a:endParaRP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77240">
                <a:tc>
                  <a:txBody>
                    <a:bodyPr/>
                    <a:lstStyle/>
                    <a:p>
                      <a:pPr algn="ctr"/>
                      <a:r>
                        <a:rPr lang="en-CA" sz="4000" b="1" noProof="0" dirty="0">
                          <a:solidFill>
                            <a:schemeClr val="accent5"/>
                          </a:solidFill>
                          <a:latin typeface="Arial" panose="020B0604020202020204" pitchFamily="34" charset="0"/>
                          <a:cs typeface="Arial" panose="020B0604020202020204" pitchFamily="34" charset="0"/>
                        </a:rPr>
                        <a:t>3</a:t>
                      </a: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defTabSz="914400" eaLnBrk="1" fontAlgn="auto" latinLnBrk="0" hangingPunct="1">
                        <a:lnSpc>
                          <a:spcPct val="150000"/>
                        </a:lnSpc>
                        <a:spcBef>
                          <a:spcPts val="0"/>
                        </a:spcBef>
                        <a:spcAft>
                          <a:spcPts val="0"/>
                        </a:spcAft>
                        <a:buClrTx/>
                        <a:buSzTx/>
                        <a:buFont typeface="+mj-lt"/>
                        <a:buNone/>
                        <a:tabLst/>
                        <a:defRPr/>
                      </a:pPr>
                      <a:r>
                        <a:rPr lang="en-US" sz="2000" b="0" kern="0" dirty="0">
                          <a:solidFill>
                            <a:schemeClr val="tx1"/>
                          </a:solidFill>
                          <a:latin typeface="+mn-lt"/>
                          <a:ea typeface="+mn-ea"/>
                          <a:cs typeface="Aharoni" pitchFamily="2" charset="-79"/>
                        </a:rPr>
                        <a:t>Consider Kelly’s 22 colors of maximum contrast.</a:t>
                      </a: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273829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welve color whe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66874"/>
            <a:ext cx="2743200" cy="274320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3209923" y="3724274"/>
            <a:ext cx="5857875" cy="1285876"/>
            <a:chOff x="4571998" y="3714750"/>
            <a:chExt cx="5857875" cy="1285876"/>
          </a:xfrm>
        </p:grpSpPr>
        <p:pic>
          <p:nvPicPr>
            <p:cNvPr id="3078" name="Picture 6" descr="tertiary colo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98" y="3714750"/>
              <a:ext cx="1285875" cy="12858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857873" y="4034522"/>
              <a:ext cx="4572000" cy="646331"/>
            </a:xfrm>
            <a:prstGeom prst="rect">
              <a:avLst/>
            </a:prstGeom>
          </p:spPr>
          <p:txBody>
            <a:bodyPr>
              <a:spAutoFit/>
            </a:bodyPr>
            <a:lstStyle/>
            <a:p>
              <a:r>
                <a:rPr lang="en-US" b="1" dirty="0"/>
                <a:t>Tertiary Colors:</a:t>
              </a:r>
              <a:r>
                <a:rPr lang="en-US" dirty="0"/>
                <a:t> Those colors achieved by a mixture of primary and secondary hues.</a:t>
              </a:r>
            </a:p>
          </p:txBody>
        </p:sp>
      </p:grpSp>
      <p:grpSp>
        <p:nvGrpSpPr>
          <p:cNvPr id="9" name="Group 8"/>
          <p:cNvGrpSpPr/>
          <p:nvPr/>
        </p:nvGrpSpPr>
        <p:grpSpPr>
          <a:xfrm>
            <a:off x="3209924" y="2390774"/>
            <a:ext cx="5857876" cy="1285876"/>
            <a:chOff x="4571999" y="2305050"/>
            <a:chExt cx="5857876" cy="1285876"/>
          </a:xfrm>
        </p:grpSpPr>
        <p:pic>
          <p:nvPicPr>
            <p:cNvPr id="3076" name="Picture 4" descr="secondary colo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999" y="2305050"/>
              <a:ext cx="1285875" cy="12858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857875" y="2624822"/>
              <a:ext cx="4572000" cy="646331"/>
            </a:xfrm>
            <a:prstGeom prst="rect">
              <a:avLst/>
            </a:prstGeom>
          </p:spPr>
          <p:txBody>
            <a:bodyPr>
              <a:spAutoFit/>
            </a:bodyPr>
            <a:lstStyle/>
            <a:p>
              <a:r>
                <a:rPr lang="en-US" b="1" dirty="0"/>
                <a:t>Secondary Colors:</a:t>
              </a:r>
              <a:r>
                <a:rPr lang="en-US" dirty="0"/>
                <a:t> Those colors achieved by a mixture of two primaries.</a:t>
              </a:r>
            </a:p>
          </p:txBody>
        </p:sp>
      </p:grpSp>
      <p:grpSp>
        <p:nvGrpSpPr>
          <p:cNvPr id="8" name="Group 7"/>
          <p:cNvGrpSpPr/>
          <p:nvPr/>
        </p:nvGrpSpPr>
        <p:grpSpPr>
          <a:xfrm>
            <a:off x="3209925" y="1066798"/>
            <a:ext cx="5857873" cy="1285876"/>
            <a:chOff x="4572000" y="895350"/>
            <a:chExt cx="5857873" cy="1285876"/>
          </a:xfrm>
        </p:grpSpPr>
        <p:pic>
          <p:nvPicPr>
            <p:cNvPr id="3074" name="Picture 2" descr="primary color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895350"/>
              <a:ext cx="1285875" cy="12858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857873" y="1076623"/>
              <a:ext cx="4572000" cy="923330"/>
            </a:xfrm>
            <a:prstGeom prst="rect">
              <a:avLst/>
            </a:prstGeom>
          </p:spPr>
          <p:txBody>
            <a:bodyPr>
              <a:spAutoFit/>
            </a:bodyPr>
            <a:lstStyle/>
            <a:p>
              <a:r>
                <a:rPr lang="en-US" b="1" dirty="0"/>
                <a:t>Primary Colors:</a:t>
              </a:r>
              <a:r>
                <a:rPr lang="en-US" dirty="0"/>
                <a:t> Colors at their basic essence; those colors that cannot be created by mixing others.</a:t>
              </a:r>
            </a:p>
          </p:txBody>
        </p:sp>
      </p:grpSp>
      <p:sp>
        <p:nvSpPr>
          <p:cNvPr id="18" name="Rectangle 17"/>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COLOR THEORY:</a:t>
            </a:r>
          </a:p>
        </p:txBody>
      </p:sp>
      <p:sp>
        <p:nvSpPr>
          <p:cNvPr id="19" name="Rectangle 18"/>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5"/>
                </a:solidFill>
                <a:latin typeface="Century Gothic" panose="020B0502020202020204" pitchFamily="34" charset="0"/>
                <a:cs typeface="Aharoni" pitchFamily="2" charset="-79"/>
              </a:rPr>
              <a:t>COLOR WHEEL</a:t>
            </a:r>
          </a:p>
        </p:txBody>
      </p:sp>
    </p:spTree>
    <p:extLst>
      <p:ext uri="{BB962C8B-B14F-4D97-AF65-F5344CB8AC3E}">
        <p14:creationId xmlns:p14="http://schemas.microsoft.com/office/powerpoint/2010/main" val="3363646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4294967295"/>
          </p:nvPr>
        </p:nvSpPr>
        <p:spPr>
          <a:xfrm>
            <a:off x="762000" y="1276350"/>
            <a:ext cx="7772400" cy="685800"/>
          </a:xfrm>
          <a:prstGeom prst="rect">
            <a:avLst/>
          </a:prstGeom>
        </p:spPr>
        <p:txBody>
          <a:bodyPr>
            <a:noAutofit/>
          </a:bodyPr>
          <a:lstStyle/>
          <a:p>
            <a:pPr marL="0" indent="0" algn="just">
              <a:lnSpc>
                <a:spcPct val="120000"/>
              </a:lnSpc>
              <a:buNone/>
            </a:pPr>
            <a:r>
              <a:rPr lang="en-US" sz="1600" dirty="0">
                <a:latin typeface="Arial" panose="020B0604020202020204" pitchFamily="34" charset="0"/>
                <a:cs typeface="Arial" panose="020B0604020202020204" pitchFamily="34" charset="0"/>
              </a:rPr>
              <a:t>Our goal should always be to </a:t>
            </a:r>
            <a:r>
              <a:rPr lang="en-US" sz="1600" b="1" dirty="0">
                <a:latin typeface="Arial" panose="020B0604020202020204" pitchFamily="34" charset="0"/>
                <a:cs typeface="Arial" panose="020B0604020202020204" pitchFamily="34" charset="0"/>
              </a:rPr>
              <a:t>decrease the burden the data glut has on our clients</a:t>
            </a:r>
            <a:r>
              <a:rPr lang="en-US" sz="1600" dirty="0">
                <a:latin typeface="Arial" panose="020B0604020202020204" pitchFamily="34" charset="0"/>
                <a:cs typeface="Arial" panose="020B0604020202020204" pitchFamily="34" charset="0"/>
              </a:rPr>
              <a:t>. We must make it easy to read, understand, digest, and utilize the material we present.</a:t>
            </a:r>
          </a:p>
        </p:txBody>
      </p:sp>
      <p:sp>
        <p:nvSpPr>
          <p:cNvPr id="8" name="Rectangle 7"/>
          <p:cNvSpPr/>
          <p:nvPr/>
        </p:nvSpPr>
        <p:spPr>
          <a:xfrm>
            <a:off x="76200" y="-19050"/>
            <a:ext cx="62484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INTELLIGENT </a:t>
            </a:r>
          </a:p>
        </p:txBody>
      </p:sp>
      <p:sp>
        <p:nvSpPr>
          <p:cNvPr id="11" name="Rectangle 10"/>
          <p:cNvSpPr/>
          <p:nvPr/>
        </p:nvSpPr>
        <p:spPr>
          <a:xfrm>
            <a:off x="76199" y="351676"/>
            <a:ext cx="7620001"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2"/>
                </a:solidFill>
                <a:latin typeface="Century Gothic" panose="020B0502020202020204" pitchFamily="34" charset="0"/>
                <a:cs typeface="Aharoni" pitchFamily="2" charset="-79"/>
              </a:rPr>
              <a:t>DESIGN</a:t>
            </a:r>
          </a:p>
        </p:txBody>
      </p:sp>
      <p:sp>
        <p:nvSpPr>
          <p:cNvPr id="12" name="Rectangle 11"/>
          <p:cNvSpPr/>
          <p:nvPr/>
        </p:nvSpPr>
        <p:spPr>
          <a:xfrm>
            <a:off x="762000" y="2647950"/>
            <a:ext cx="7772400" cy="1676400"/>
          </a:xfrm>
          <a:prstGeom prst="rect">
            <a:avLst/>
          </a:prstGeom>
          <a:noFill/>
          <a:ln w="25400" cap="flat" cmpd="sng" algn="ctr">
            <a:noFill/>
            <a:prstDash val="solid"/>
          </a:ln>
          <a:effectLst/>
        </p:spPr>
        <p:txBody>
          <a:bodyPr rtlCol="0" anchor="ctr"/>
          <a:lstStyle/>
          <a:p>
            <a:pPr marL="285750" lvl="0" indent="-285750">
              <a:spcAft>
                <a:spcPts val="600"/>
              </a:spcAft>
              <a:buFont typeface="Arial" panose="020B0604020202020204" pitchFamily="34" charset="0"/>
              <a:buChar char="•"/>
              <a:defRPr/>
            </a:pPr>
            <a:r>
              <a:rPr lang="en-US" dirty="0">
                <a:latin typeface="Arial" panose="020B0604020202020204" pitchFamily="34" charset="0"/>
                <a:cs typeface="Arial" panose="020B0604020202020204" pitchFamily="34" charset="0"/>
              </a:rPr>
              <a:t>Easy to read and digest: </a:t>
            </a:r>
            <a:br>
              <a:rPr lang="en-US" dirty="0">
                <a:latin typeface="Arial" panose="020B0604020202020204" pitchFamily="34" charset="0"/>
                <a:cs typeface="Arial" panose="020B0604020202020204" pitchFamily="34" charset="0"/>
              </a:rPr>
            </a:br>
            <a:r>
              <a:rPr lang="en-US" sz="1600" i="1" dirty="0">
                <a:latin typeface="Arial" panose="020B0604020202020204" pitchFamily="34" charset="0"/>
                <a:cs typeface="Arial" panose="020B0604020202020204" pitchFamily="34" charset="0"/>
              </a:rPr>
              <a:t>Presentations must achieve project objectives while minimizing information overload. </a:t>
            </a:r>
          </a:p>
          <a:p>
            <a:pPr marL="285750" marR="0" lvl="0" indent="-285750" defTabSz="914400" eaLnBrk="1" fontAlgn="auto" latinLnBrk="0" hangingPunct="1">
              <a:spcBef>
                <a:spcPts val="0"/>
              </a:spcBef>
              <a:spcAft>
                <a:spcPts val="600"/>
              </a:spcAft>
              <a:buClrTx/>
              <a:buSzTx/>
              <a:buFont typeface="Arial" panose="020B0604020202020204" pitchFamily="34" charset="0"/>
              <a:buChar char="•"/>
              <a:tabLst/>
              <a:defRPr/>
            </a:pPr>
            <a:endParaRPr lang="en-US" dirty="0">
              <a:latin typeface="Arial" panose="020B0604020202020204" pitchFamily="34" charset="0"/>
              <a:cs typeface="Arial" panose="020B0604020202020204" pitchFamily="34" charset="0"/>
            </a:endParaRPr>
          </a:p>
          <a:p>
            <a:pPr marL="285750" marR="0" lvl="0" indent="-285750" defTabSz="914400" eaLnBrk="1" fontAlgn="auto" latinLnBrk="0" hangingPunct="1">
              <a:spcBef>
                <a:spcPts val="0"/>
              </a:spcBef>
              <a:spcAft>
                <a:spcPts val="600"/>
              </a:spcAft>
              <a:buClrTx/>
              <a:buSzTx/>
              <a:buFont typeface="Arial" panose="020B0604020202020204" pitchFamily="34" charset="0"/>
              <a:buChar char="•"/>
              <a:tabLst/>
              <a:defRPr/>
            </a:pPr>
            <a:r>
              <a:rPr lang="en-US" dirty="0">
                <a:latin typeface="Arial" panose="020B0604020202020204" pitchFamily="34" charset="0"/>
                <a:cs typeface="Arial" panose="020B0604020202020204" pitchFamily="34" charset="0"/>
              </a:rPr>
              <a:t>Communication is key:</a:t>
            </a:r>
            <a:br>
              <a:rPr lang="en-US" dirty="0">
                <a:latin typeface="Arial" panose="020B0604020202020204" pitchFamily="34" charset="0"/>
                <a:cs typeface="Arial" panose="020B0604020202020204" pitchFamily="34" charset="0"/>
              </a:rPr>
            </a:br>
            <a:r>
              <a:rPr lang="en-US" sz="1600" i="1" dirty="0">
                <a:latin typeface="Arial" panose="020B0604020202020204" pitchFamily="34" charset="0"/>
                <a:cs typeface="Arial" panose="020B0604020202020204" pitchFamily="34" charset="0"/>
              </a:rPr>
              <a:t>Effective communication combined with clear, concise graphics enables participation from all parties regardless of technical ability or background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1332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analogous col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3343274"/>
            <a:ext cx="1285875" cy="12858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286000" y="3693824"/>
            <a:ext cx="4572000" cy="584775"/>
          </a:xfrm>
          <a:prstGeom prst="rect">
            <a:avLst/>
          </a:prstGeom>
        </p:spPr>
        <p:txBody>
          <a:bodyPr>
            <a:spAutoFit/>
          </a:bodyPr>
          <a:lstStyle/>
          <a:p>
            <a:r>
              <a:rPr lang="en-US" sz="1600" b="1" dirty="0"/>
              <a:t>Analogous Colors:</a:t>
            </a:r>
            <a:r>
              <a:rPr lang="en-US" sz="1600" dirty="0"/>
              <a:t> Those colors located close together on a color wheel.</a:t>
            </a:r>
          </a:p>
        </p:txBody>
      </p:sp>
      <p:sp>
        <p:nvSpPr>
          <p:cNvPr id="5" name="Rectangle 4"/>
          <p:cNvSpPr/>
          <p:nvPr/>
        </p:nvSpPr>
        <p:spPr>
          <a:xfrm>
            <a:off x="2286000" y="1933414"/>
            <a:ext cx="4572000" cy="584775"/>
          </a:xfrm>
          <a:prstGeom prst="rect">
            <a:avLst/>
          </a:prstGeom>
        </p:spPr>
        <p:txBody>
          <a:bodyPr>
            <a:spAutoFit/>
          </a:bodyPr>
          <a:lstStyle/>
          <a:p>
            <a:r>
              <a:rPr lang="en-US" sz="1600" b="1" dirty="0"/>
              <a:t>Monochromatic Relationship</a:t>
            </a:r>
            <a:r>
              <a:rPr lang="en-US" sz="1600" dirty="0"/>
              <a:t> Colors that are shade or tint variations of the same hue.</a:t>
            </a:r>
          </a:p>
        </p:txBody>
      </p:sp>
      <p:grpSp>
        <p:nvGrpSpPr>
          <p:cNvPr id="22" name="Group 21"/>
          <p:cNvGrpSpPr/>
          <p:nvPr/>
        </p:nvGrpSpPr>
        <p:grpSpPr>
          <a:xfrm>
            <a:off x="381000" y="1527175"/>
            <a:ext cx="1403350" cy="1362075"/>
            <a:chOff x="584200" y="1527175"/>
            <a:chExt cx="1403350" cy="1362075"/>
          </a:xfrm>
        </p:grpSpPr>
        <p:cxnSp>
          <p:nvCxnSpPr>
            <p:cNvPr id="17" name="Straight Connector 16"/>
            <p:cNvCxnSpPr/>
            <p:nvPr/>
          </p:nvCxnSpPr>
          <p:spPr>
            <a:xfrm>
              <a:off x="1328737" y="2225802"/>
              <a:ext cx="439738" cy="2252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2" descr="twelve color whe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581150"/>
              <a:ext cx="1289302" cy="1289304"/>
            </a:xfrm>
            <a:prstGeom prst="rect">
              <a:avLst/>
            </a:prstGeom>
            <a:noFill/>
            <a:extLst>
              <a:ext uri="{909E8E84-426E-40DD-AFC4-6F175D3DCCD1}">
                <a14:hiddenFill xmlns:a14="http://schemas.microsoft.com/office/drawing/2010/main">
                  <a:solidFill>
                    <a:srgbClr val="FFFFFF"/>
                  </a:solidFill>
                </a14:hiddenFill>
              </a:ext>
            </a:extLst>
          </p:spPr>
        </p:pic>
        <p:sp>
          <p:nvSpPr>
            <p:cNvPr id="19" name="Freeform 18"/>
            <p:cNvSpPr/>
            <p:nvPr/>
          </p:nvSpPr>
          <p:spPr>
            <a:xfrm>
              <a:off x="584200" y="1527175"/>
              <a:ext cx="1403350" cy="1362075"/>
            </a:xfrm>
            <a:custGeom>
              <a:avLst/>
              <a:gdLst>
                <a:gd name="connsiteX0" fmla="*/ 1393825 w 1403350"/>
                <a:gd name="connsiteY0" fmla="*/ 841375 h 1362075"/>
                <a:gd name="connsiteX1" fmla="*/ 1120775 w 1403350"/>
                <a:gd name="connsiteY1" fmla="*/ 784225 h 1362075"/>
                <a:gd name="connsiteX2" fmla="*/ 717550 w 1403350"/>
                <a:gd name="connsiteY2" fmla="*/ 622300 h 1362075"/>
                <a:gd name="connsiteX3" fmla="*/ 654050 w 1403350"/>
                <a:gd name="connsiteY3" fmla="*/ 701675 h 1362075"/>
                <a:gd name="connsiteX4" fmla="*/ 1035050 w 1403350"/>
                <a:gd name="connsiteY4" fmla="*/ 987425 h 1362075"/>
                <a:gd name="connsiteX5" fmla="*/ 1196975 w 1403350"/>
                <a:gd name="connsiteY5" fmla="*/ 1155700 h 1362075"/>
                <a:gd name="connsiteX6" fmla="*/ 981075 w 1403350"/>
                <a:gd name="connsiteY6" fmla="*/ 1320800 h 1362075"/>
                <a:gd name="connsiteX7" fmla="*/ 688975 w 1403350"/>
                <a:gd name="connsiteY7" fmla="*/ 1362075 h 1362075"/>
                <a:gd name="connsiteX8" fmla="*/ 307975 w 1403350"/>
                <a:gd name="connsiteY8" fmla="*/ 1260475 h 1362075"/>
                <a:gd name="connsiteX9" fmla="*/ 0 w 1403350"/>
                <a:gd name="connsiteY9" fmla="*/ 717550 h 1362075"/>
                <a:gd name="connsiteX10" fmla="*/ 209550 w 1403350"/>
                <a:gd name="connsiteY10" fmla="*/ 193675 h 1362075"/>
                <a:gd name="connsiteX11" fmla="*/ 777875 w 1403350"/>
                <a:gd name="connsiteY11" fmla="*/ 0 h 1362075"/>
                <a:gd name="connsiteX12" fmla="*/ 1212850 w 1403350"/>
                <a:gd name="connsiteY12" fmla="*/ 180975 h 1362075"/>
                <a:gd name="connsiteX13" fmla="*/ 1403350 w 1403350"/>
                <a:gd name="connsiteY13" fmla="*/ 511175 h 1362075"/>
                <a:gd name="connsiteX14" fmla="*/ 1393825 w 1403350"/>
                <a:gd name="connsiteY14" fmla="*/ 841375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3350" h="1362075">
                  <a:moveTo>
                    <a:pt x="1393825" y="841375"/>
                  </a:moveTo>
                  <a:lnTo>
                    <a:pt x="1120775" y="784225"/>
                  </a:lnTo>
                  <a:lnTo>
                    <a:pt x="717550" y="622300"/>
                  </a:lnTo>
                  <a:lnTo>
                    <a:pt x="654050" y="701675"/>
                  </a:lnTo>
                  <a:lnTo>
                    <a:pt x="1035050" y="987425"/>
                  </a:lnTo>
                  <a:lnTo>
                    <a:pt x="1196975" y="1155700"/>
                  </a:lnTo>
                  <a:lnTo>
                    <a:pt x="981075" y="1320800"/>
                  </a:lnTo>
                  <a:lnTo>
                    <a:pt x="688975" y="1362075"/>
                  </a:lnTo>
                  <a:lnTo>
                    <a:pt x="307975" y="1260475"/>
                  </a:lnTo>
                  <a:lnTo>
                    <a:pt x="0" y="717550"/>
                  </a:lnTo>
                  <a:lnTo>
                    <a:pt x="209550" y="193675"/>
                  </a:lnTo>
                  <a:lnTo>
                    <a:pt x="777875" y="0"/>
                  </a:lnTo>
                  <a:lnTo>
                    <a:pt x="1212850" y="180975"/>
                  </a:lnTo>
                  <a:lnTo>
                    <a:pt x="1403350" y="511175"/>
                  </a:lnTo>
                  <a:lnTo>
                    <a:pt x="1393825" y="841375"/>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COLOR THEORY:</a:t>
            </a:r>
          </a:p>
        </p:txBody>
      </p:sp>
      <p:sp>
        <p:nvSpPr>
          <p:cNvPr id="27" name="Rectangle 26"/>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5"/>
                </a:solidFill>
                <a:latin typeface="Century Gothic" panose="020B0502020202020204" pitchFamily="34" charset="0"/>
                <a:cs typeface="Aharoni" pitchFamily="2" charset="-79"/>
              </a:rPr>
              <a:t>SIMILAR RELATIONSHIPS</a:t>
            </a:r>
          </a:p>
        </p:txBody>
      </p:sp>
      <p:pic>
        <p:nvPicPr>
          <p:cNvPr id="205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7130" y="1568132"/>
            <a:ext cx="1228859" cy="128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3" name="Group 22"/>
          <p:cNvGrpSpPr/>
          <p:nvPr/>
        </p:nvGrpSpPr>
        <p:grpSpPr>
          <a:xfrm>
            <a:off x="7167130" y="3368076"/>
            <a:ext cx="1228859" cy="1236269"/>
            <a:chOff x="7167129" y="3487468"/>
            <a:chExt cx="1228859" cy="1236269"/>
          </a:xfrm>
        </p:grpSpPr>
        <p:pic>
          <p:nvPicPr>
            <p:cNvPr id="2056"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67129" y="3487468"/>
              <a:ext cx="1228859" cy="412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V="1">
              <a:off x="7167129" y="3911078"/>
              <a:ext cx="1207251" cy="396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67130" y="4338445"/>
              <a:ext cx="1207250" cy="385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59705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457200" y="2394680"/>
            <a:ext cx="1314450" cy="1289304"/>
            <a:chOff x="671513" y="1872996"/>
            <a:chExt cx="1314450" cy="1289304"/>
          </a:xfrm>
        </p:grpSpPr>
        <p:cxnSp>
          <p:nvCxnSpPr>
            <p:cNvPr id="10" name="Straight Connector 9"/>
            <p:cNvCxnSpPr/>
            <p:nvPr/>
          </p:nvCxnSpPr>
          <p:spPr>
            <a:xfrm>
              <a:off x="1330451" y="2038350"/>
              <a:ext cx="0" cy="4792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330451" y="2517648"/>
              <a:ext cx="269749" cy="4616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066800" y="2517648"/>
              <a:ext cx="261938" cy="4065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2" descr="twelve color whe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72996"/>
              <a:ext cx="1289302" cy="1289304"/>
            </a:xfrm>
            <a:prstGeom prst="rect">
              <a:avLst/>
            </a:prstGeom>
            <a:noFill/>
            <a:extLst>
              <a:ext uri="{909E8E84-426E-40DD-AFC4-6F175D3DCCD1}">
                <a14:hiddenFill xmlns:a14="http://schemas.microsoft.com/office/drawing/2010/main">
                  <a:solidFill>
                    <a:srgbClr val="FFFFFF"/>
                  </a:solidFill>
                </a14:hiddenFill>
              </a:ext>
            </a:extLst>
          </p:spPr>
        </p:pic>
        <p:sp>
          <p:nvSpPr>
            <p:cNvPr id="25" name="Freeform 24"/>
            <p:cNvSpPr/>
            <p:nvPr/>
          </p:nvSpPr>
          <p:spPr>
            <a:xfrm>
              <a:off x="671513" y="1881188"/>
              <a:ext cx="1314450" cy="1262062"/>
            </a:xfrm>
            <a:custGeom>
              <a:avLst/>
              <a:gdLst>
                <a:gd name="connsiteX0" fmla="*/ 857250 w 1314450"/>
                <a:gd name="connsiteY0" fmla="*/ 14287 h 1262062"/>
                <a:gd name="connsiteX1" fmla="*/ 752475 w 1314450"/>
                <a:gd name="connsiteY1" fmla="*/ 252412 h 1262062"/>
                <a:gd name="connsiteX2" fmla="*/ 923925 w 1314450"/>
                <a:gd name="connsiteY2" fmla="*/ 881062 h 1262062"/>
                <a:gd name="connsiteX3" fmla="*/ 1090612 w 1314450"/>
                <a:gd name="connsiteY3" fmla="*/ 1071562 h 1262062"/>
                <a:gd name="connsiteX4" fmla="*/ 890587 w 1314450"/>
                <a:gd name="connsiteY4" fmla="*/ 1233487 h 1262062"/>
                <a:gd name="connsiteX5" fmla="*/ 828675 w 1314450"/>
                <a:gd name="connsiteY5" fmla="*/ 1228725 h 1262062"/>
                <a:gd name="connsiteX6" fmla="*/ 742950 w 1314450"/>
                <a:gd name="connsiteY6" fmla="*/ 942975 h 1262062"/>
                <a:gd name="connsiteX7" fmla="*/ 561975 w 1314450"/>
                <a:gd name="connsiteY7" fmla="*/ 952500 h 1262062"/>
                <a:gd name="connsiteX8" fmla="*/ 442912 w 1314450"/>
                <a:gd name="connsiteY8" fmla="*/ 1219200 h 1262062"/>
                <a:gd name="connsiteX9" fmla="*/ 166687 w 1314450"/>
                <a:gd name="connsiteY9" fmla="*/ 1047750 h 1262062"/>
                <a:gd name="connsiteX10" fmla="*/ 376237 w 1314450"/>
                <a:gd name="connsiteY10" fmla="*/ 895350 h 1262062"/>
                <a:gd name="connsiteX11" fmla="*/ 571500 w 1314450"/>
                <a:gd name="connsiteY11" fmla="*/ 314325 h 1262062"/>
                <a:gd name="connsiteX12" fmla="*/ 514350 w 1314450"/>
                <a:gd name="connsiteY12" fmla="*/ 47625 h 1262062"/>
                <a:gd name="connsiteX13" fmla="*/ 447675 w 1314450"/>
                <a:gd name="connsiteY13" fmla="*/ 0 h 1262062"/>
                <a:gd name="connsiteX14" fmla="*/ 52387 w 1314450"/>
                <a:gd name="connsiteY14" fmla="*/ 323850 h 1262062"/>
                <a:gd name="connsiteX15" fmla="*/ 0 w 1314450"/>
                <a:gd name="connsiteY15" fmla="*/ 723900 h 1262062"/>
                <a:gd name="connsiteX16" fmla="*/ 128587 w 1314450"/>
                <a:gd name="connsiteY16" fmla="*/ 1057275 h 1262062"/>
                <a:gd name="connsiteX17" fmla="*/ 442912 w 1314450"/>
                <a:gd name="connsiteY17" fmla="*/ 1252537 h 1262062"/>
                <a:gd name="connsiteX18" fmla="*/ 890587 w 1314450"/>
                <a:gd name="connsiteY18" fmla="*/ 1262062 h 1262062"/>
                <a:gd name="connsiteX19" fmla="*/ 1104900 w 1314450"/>
                <a:gd name="connsiteY19" fmla="*/ 1085850 h 1262062"/>
                <a:gd name="connsiteX20" fmla="*/ 1252537 w 1314450"/>
                <a:gd name="connsiteY20" fmla="*/ 919162 h 1262062"/>
                <a:gd name="connsiteX21" fmla="*/ 1314450 w 1314450"/>
                <a:gd name="connsiteY21" fmla="*/ 457200 h 1262062"/>
                <a:gd name="connsiteX22" fmla="*/ 1138237 w 1314450"/>
                <a:gd name="connsiteY22" fmla="*/ 161925 h 1262062"/>
                <a:gd name="connsiteX23" fmla="*/ 857250 w 1314450"/>
                <a:gd name="connsiteY23" fmla="*/ 14287 h 126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4450" h="1262062">
                  <a:moveTo>
                    <a:pt x="857250" y="14287"/>
                  </a:moveTo>
                  <a:lnTo>
                    <a:pt x="752475" y="252412"/>
                  </a:lnTo>
                  <a:lnTo>
                    <a:pt x="923925" y="881062"/>
                  </a:lnTo>
                  <a:lnTo>
                    <a:pt x="1090612" y="1071562"/>
                  </a:lnTo>
                  <a:lnTo>
                    <a:pt x="890587" y="1233487"/>
                  </a:lnTo>
                  <a:lnTo>
                    <a:pt x="828675" y="1228725"/>
                  </a:lnTo>
                  <a:lnTo>
                    <a:pt x="742950" y="942975"/>
                  </a:lnTo>
                  <a:lnTo>
                    <a:pt x="561975" y="952500"/>
                  </a:lnTo>
                  <a:lnTo>
                    <a:pt x="442912" y="1219200"/>
                  </a:lnTo>
                  <a:lnTo>
                    <a:pt x="166687" y="1047750"/>
                  </a:lnTo>
                  <a:lnTo>
                    <a:pt x="376237" y="895350"/>
                  </a:lnTo>
                  <a:lnTo>
                    <a:pt x="571500" y="314325"/>
                  </a:lnTo>
                  <a:lnTo>
                    <a:pt x="514350" y="47625"/>
                  </a:lnTo>
                  <a:lnTo>
                    <a:pt x="447675" y="0"/>
                  </a:lnTo>
                  <a:lnTo>
                    <a:pt x="52387" y="323850"/>
                  </a:lnTo>
                  <a:lnTo>
                    <a:pt x="0" y="723900"/>
                  </a:lnTo>
                  <a:lnTo>
                    <a:pt x="128587" y="1057275"/>
                  </a:lnTo>
                  <a:lnTo>
                    <a:pt x="442912" y="1252537"/>
                  </a:lnTo>
                  <a:lnTo>
                    <a:pt x="890587" y="1262062"/>
                  </a:lnTo>
                  <a:lnTo>
                    <a:pt x="1104900" y="1085850"/>
                  </a:lnTo>
                  <a:lnTo>
                    <a:pt x="1252537" y="919162"/>
                  </a:lnTo>
                  <a:lnTo>
                    <a:pt x="1314450" y="457200"/>
                  </a:lnTo>
                  <a:lnTo>
                    <a:pt x="1138237" y="161925"/>
                  </a:lnTo>
                  <a:lnTo>
                    <a:pt x="857250" y="14287"/>
                  </a:lnTo>
                  <a:close/>
                </a:path>
              </a:pathLst>
            </a:custGeom>
            <a:solidFill>
              <a:srgbClr val="FFFFFF">
                <a:alpha val="69804"/>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2286000" y="1335168"/>
            <a:ext cx="4572000" cy="584775"/>
          </a:xfrm>
          <a:prstGeom prst="rect">
            <a:avLst/>
          </a:prstGeom>
        </p:spPr>
        <p:txBody>
          <a:bodyPr>
            <a:spAutoFit/>
          </a:bodyPr>
          <a:lstStyle/>
          <a:p>
            <a:r>
              <a:rPr lang="en-US" sz="1600" b="1" dirty="0"/>
              <a:t>Complementary Colors:</a:t>
            </a:r>
            <a:r>
              <a:rPr lang="en-US" sz="1600" dirty="0"/>
              <a:t> Those colors located opposite each other on a color wheel.</a:t>
            </a:r>
          </a:p>
        </p:txBody>
      </p:sp>
      <p:sp>
        <p:nvSpPr>
          <p:cNvPr id="6" name="Rectangle 5"/>
          <p:cNvSpPr/>
          <p:nvPr/>
        </p:nvSpPr>
        <p:spPr>
          <a:xfrm>
            <a:off x="2286000" y="2577667"/>
            <a:ext cx="4572000" cy="830997"/>
          </a:xfrm>
          <a:prstGeom prst="rect">
            <a:avLst/>
          </a:prstGeom>
          <a:ln>
            <a:noFill/>
          </a:ln>
        </p:spPr>
        <p:txBody>
          <a:bodyPr>
            <a:spAutoFit/>
          </a:bodyPr>
          <a:lstStyle/>
          <a:p>
            <a:r>
              <a:rPr lang="en-US" sz="1600" b="1" dirty="0"/>
              <a:t>Split-Complementary Relationship:</a:t>
            </a:r>
            <a:r>
              <a:rPr lang="en-US" sz="1600" dirty="0"/>
              <a:t> One hue plus two others equally spaced from its complement.</a:t>
            </a:r>
          </a:p>
        </p:txBody>
      </p:sp>
      <p:sp>
        <p:nvSpPr>
          <p:cNvPr id="7" name="Rectangle 6"/>
          <p:cNvSpPr/>
          <p:nvPr/>
        </p:nvSpPr>
        <p:spPr>
          <a:xfrm>
            <a:off x="2286000" y="3790950"/>
            <a:ext cx="4724400" cy="1323439"/>
          </a:xfrm>
          <a:prstGeom prst="rect">
            <a:avLst/>
          </a:prstGeom>
        </p:spPr>
        <p:txBody>
          <a:bodyPr wrap="square">
            <a:spAutoFit/>
          </a:bodyPr>
          <a:lstStyle/>
          <a:p>
            <a:r>
              <a:rPr lang="en-US" sz="1600" b="1" dirty="0"/>
              <a:t>Double-Complementary Relationship</a:t>
            </a:r>
            <a:r>
              <a:rPr lang="en-US" sz="1600" dirty="0"/>
              <a:t> (aka </a:t>
            </a:r>
            <a:r>
              <a:rPr lang="en-US" sz="1600" dirty="0" err="1"/>
              <a:t>Tetradic</a:t>
            </a:r>
            <a:r>
              <a:rPr lang="en-US" sz="1600" dirty="0"/>
              <a:t>): Two complementary color sets; the distance between selected complementary pairs will effect the overall contrast of the final composition.</a:t>
            </a:r>
          </a:p>
        </p:txBody>
      </p:sp>
      <p:grpSp>
        <p:nvGrpSpPr>
          <p:cNvPr id="60" name="Group 59"/>
          <p:cNvGrpSpPr/>
          <p:nvPr/>
        </p:nvGrpSpPr>
        <p:grpSpPr>
          <a:xfrm>
            <a:off x="471487" y="3797046"/>
            <a:ext cx="1289302" cy="1289304"/>
            <a:chOff x="685800" y="3275362"/>
            <a:chExt cx="1289302" cy="1289304"/>
          </a:xfrm>
        </p:grpSpPr>
        <p:cxnSp>
          <p:nvCxnSpPr>
            <p:cNvPr id="48" name="Straight Connector 47"/>
            <p:cNvCxnSpPr/>
            <p:nvPr/>
          </p:nvCxnSpPr>
          <p:spPr>
            <a:xfrm>
              <a:off x="1076325" y="3463925"/>
              <a:ext cx="508000" cy="9080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1057275" y="3463925"/>
              <a:ext cx="536575" cy="8794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2" descr="twelve color whe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275362"/>
              <a:ext cx="1289302" cy="1289304"/>
            </a:xfrm>
            <a:prstGeom prst="rect">
              <a:avLst/>
            </a:prstGeom>
            <a:noFill/>
            <a:extLst>
              <a:ext uri="{909E8E84-426E-40DD-AFC4-6F175D3DCCD1}">
                <a14:hiddenFill xmlns:a14="http://schemas.microsoft.com/office/drawing/2010/main">
                  <a:solidFill>
                    <a:srgbClr val="FFFFFF"/>
                  </a:solidFill>
                </a14:hiddenFill>
              </a:ext>
            </a:extLst>
          </p:spPr>
        </p:pic>
        <p:sp>
          <p:nvSpPr>
            <p:cNvPr id="59" name="Freeform 58"/>
            <p:cNvSpPr/>
            <p:nvPr/>
          </p:nvSpPr>
          <p:spPr>
            <a:xfrm>
              <a:off x="692150" y="3282950"/>
              <a:ext cx="1282700" cy="1276350"/>
            </a:xfrm>
            <a:custGeom>
              <a:avLst/>
              <a:gdLst>
                <a:gd name="connsiteX0" fmla="*/ 457200 w 1282700"/>
                <a:gd name="connsiteY0" fmla="*/ 44450 h 1276350"/>
                <a:gd name="connsiteX1" fmla="*/ 571500 w 1282700"/>
                <a:gd name="connsiteY1" fmla="*/ 279400 h 1276350"/>
                <a:gd name="connsiteX2" fmla="*/ 717550 w 1282700"/>
                <a:gd name="connsiteY2" fmla="*/ 279400 h 1276350"/>
                <a:gd name="connsiteX3" fmla="*/ 819150 w 1282700"/>
                <a:gd name="connsiteY3" fmla="*/ 57150 h 1276350"/>
                <a:gd name="connsiteX4" fmla="*/ 977900 w 1282700"/>
                <a:gd name="connsiteY4" fmla="*/ 63500 h 1276350"/>
                <a:gd name="connsiteX5" fmla="*/ 1054100 w 1282700"/>
                <a:gd name="connsiteY5" fmla="*/ 184150 h 1276350"/>
                <a:gd name="connsiteX6" fmla="*/ 901700 w 1282700"/>
                <a:gd name="connsiteY6" fmla="*/ 387350 h 1276350"/>
                <a:gd name="connsiteX7" fmla="*/ 901700 w 1282700"/>
                <a:gd name="connsiteY7" fmla="*/ 889000 h 1276350"/>
                <a:gd name="connsiteX8" fmla="*/ 1073150 w 1282700"/>
                <a:gd name="connsiteY8" fmla="*/ 1073150 h 1276350"/>
                <a:gd name="connsiteX9" fmla="*/ 990600 w 1282700"/>
                <a:gd name="connsiteY9" fmla="*/ 1193800 h 1276350"/>
                <a:gd name="connsiteX10" fmla="*/ 806450 w 1282700"/>
                <a:gd name="connsiteY10" fmla="*/ 1231900 h 1276350"/>
                <a:gd name="connsiteX11" fmla="*/ 730250 w 1282700"/>
                <a:gd name="connsiteY11" fmla="*/ 971550 h 1276350"/>
                <a:gd name="connsiteX12" fmla="*/ 539750 w 1282700"/>
                <a:gd name="connsiteY12" fmla="*/ 971550 h 1276350"/>
                <a:gd name="connsiteX13" fmla="*/ 450850 w 1282700"/>
                <a:gd name="connsiteY13" fmla="*/ 1168400 h 1276350"/>
                <a:gd name="connsiteX14" fmla="*/ 279400 w 1282700"/>
                <a:gd name="connsiteY14" fmla="*/ 1212850 h 1276350"/>
                <a:gd name="connsiteX15" fmla="*/ 165100 w 1282700"/>
                <a:gd name="connsiteY15" fmla="*/ 1079500 h 1276350"/>
                <a:gd name="connsiteX16" fmla="*/ 355600 w 1282700"/>
                <a:gd name="connsiteY16" fmla="*/ 882650 h 1276350"/>
                <a:gd name="connsiteX17" fmla="*/ 368300 w 1282700"/>
                <a:gd name="connsiteY17" fmla="*/ 374650 h 1276350"/>
                <a:gd name="connsiteX18" fmla="*/ 209550 w 1282700"/>
                <a:gd name="connsiteY18" fmla="*/ 152400 h 1276350"/>
                <a:gd name="connsiteX19" fmla="*/ 38100 w 1282700"/>
                <a:gd name="connsiteY19" fmla="*/ 292100 h 1276350"/>
                <a:gd name="connsiteX20" fmla="*/ 0 w 1282700"/>
                <a:gd name="connsiteY20" fmla="*/ 603250 h 1276350"/>
                <a:gd name="connsiteX21" fmla="*/ 82550 w 1282700"/>
                <a:gd name="connsiteY21" fmla="*/ 1054100 h 1276350"/>
                <a:gd name="connsiteX22" fmla="*/ 254000 w 1282700"/>
                <a:gd name="connsiteY22" fmla="*/ 1276350 h 1276350"/>
                <a:gd name="connsiteX23" fmla="*/ 1003300 w 1282700"/>
                <a:gd name="connsiteY23" fmla="*/ 1250950 h 1276350"/>
                <a:gd name="connsiteX24" fmla="*/ 1130300 w 1282700"/>
                <a:gd name="connsiteY24" fmla="*/ 1117600 h 1276350"/>
                <a:gd name="connsiteX25" fmla="*/ 1250950 w 1282700"/>
                <a:gd name="connsiteY25" fmla="*/ 812800 h 1276350"/>
                <a:gd name="connsiteX26" fmla="*/ 1282700 w 1282700"/>
                <a:gd name="connsiteY26" fmla="*/ 596900 h 1276350"/>
                <a:gd name="connsiteX27" fmla="*/ 1193800 w 1282700"/>
                <a:gd name="connsiteY27" fmla="*/ 260350 h 1276350"/>
                <a:gd name="connsiteX28" fmla="*/ 1022350 w 1282700"/>
                <a:gd name="connsiteY28" fmla="*/ 50800 h 1276350"/>
                <a:gd name="connsiteX29" fmla="*/ 647700 w 1282700"/>
                <a:gd name="connsiteY29" fmla="*/ 0 h 1276350"/>
                <a:gd name="connsiteX30" fmla="*/ 457200 w 1282700"/>
                <a:gd name="connsiteY30" fmla="*/ 44450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82700" h="1276350">
                  <a:moveTo>
                    <a:pt x="457200" y="44450"/>
                  </a:moveTo>
                  <a:lnTo>
                    <a:pt x="571500" y="279400"/>
                  </a:lnTo>
                  <a:lnTo>
                    <a:pt x="717550" y="279400"/>
                  </a:lnTo>
                  <a:lnTo>
                    <a:pt x="819150" y="57150"/>
                  </a:lnTo>
                  <a:lnTo>
                    <a:pt x="977900" y="63500"/>
                  </a:lnTo>
                  <a:lnTo>
                    <a:pt x="1054100" y="184150"/>
                  </a:lnTo>
                  <a:lnTo>
                    <a:pt x="901700" y="387350"/>
                  </a:lnTo>
                  <a:lnTo>
                    <a:pt x="901700" y="889000"/>
                  </a:lnTo>
                  <a:lnTo>
                    <a:pt x="1073150" y="1073150"/>
                  </a:lnTo>
                  <a:lnTo>
                    <a:pt x="990600" y="1193800"/>
                  </a:lnTo>
                  <a:lnTo>
                    <a:pt x="806450" y="1231900"/>
                  </a:lnTo>
                  <a:lnTo>
                    <a:pt x="730250" y="971550"/>
                  </a:lnTo>
                  <a:lnTo>
                    <a:pt x="539750" y="971550"/>
                  </a:lnTo>
                  <a:lnTo>
                    <a:pt x="450850" y="1168400"/>
                  </a:lnTo>
                  <a:lnTo>
                    <a:pt x="279400" y="1212850"/>
                  </a:lnTo>
                  <a:lnTo>
                    <a:pt x="165100" y="1079500"/>
                  </a:lnTo>
                  <a:lnTo>
                    <a:pt x="355600" y="882650"/>
                  </a:lnTo>
                  <a:lnTo>
                    <a:pt x="368300" y="374650"/>
                  </a:lnTo>
                  <a:lnTo>
                    <a:pt x="209550" y="152400"/>
                  </a:lnTo>
                  <a:lnTo>
                    <a:pt x="38100" y="292100"/>
                  </a:lnTo>
                  <a:lnTo>
                    <a:pt x="0" y="603250"/>
                  </a:lnTo>
                  <a:lnTo>
                    <a:pt x="82550" y="1054100"/>
                  </a:lnTo>
                  <a:lnTo>
                    <a:pt x="254000" y="1276350"/>
                  </a:lnTo>
                  <a:lnTo>
                    <a:pt x="1003300" y="1250950"/>
                  </a:lnTo>
                  <a:lnTo>
                    <a:pt x="1130300" y="1117600"/>
                  </a:lnTo>
                  <a:lnTo>
                    <a:pt x="1250950" y="812800"/>
                  </a:lnTo>
                  <a:lnTo>
                    <a:pt x="1282700" y="596900"/>
                  </a:lnTo>
                  <a:lnTo>
                    <a:pt x="1193800" y="260350"/>
                  </a:lnTo>
                  <a:lnTo>
                    <a:pt x="1022350" y="50800"/>
                  </a:lnTo>
                  <a:lnTo>
                    <a:pt x="647700" y="0"/>
                  </a:lnTo>
                  <a:lnTo>
                    <a:pt x="457200" y="44450"/>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0" name="Group 2049"/>
          <p:cNvGrpSpPr/>
          <p:nvPr/>
        </p:nvGrpSpPr>
        <p:grpSpPr>
          <a:xfrm>
            <a:off x="458787" y="990337"/>
            <a:ext cx="1297113" cy="1328397"/>
            <a:chOff x="673100" y="468653"/>
            <a:chExt cx="1297113" cy="1328397"/>
          </a:xfrm>
        </p:grpSpPr>
        <p:cxnSp>
          <p:nvCxnSpPr>
            <p:cNvPr id="2048" name="Straight Connector 2047"/>
            <p:cNvCxnSpPr/>
            <p:nvPr/>
          </p:nvCxnSpPr>
          <p:spPr>
            <a:xfrm>
              <a:off x="1325562" y="605522"/>
              <a:ext cx="0" cy="9756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3" name="Picture 2" descr="twelve color whe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11" y="468653"/>
              <a:ext cx="1289302" cy="1289304"/>
            </a:xfrm>
            <a:prstGeom prst="rect">
              <a:avLst/>
            </a:prstGeom>
            <a:noFill/>
            <a:extLst>
              <a:ext uri="{909E8E84-426E-40DD-AFC4-6F175D3DCCD1}">
                <a14:hiddenFill xmlns:a14="http://schemas.microsoft.com/office/drawing/2010/main">
                  <a:solidFill>
                    <a:srgbClr val="FFFFFF"/>
                  </a:solidFill>
                </a14:hiddenFill>
              </a:ext>
            </a:extLst>
          </p:spPr>
        </p:pic>
        <p:sp>
          <p:nvSpPr>
            <p:cNvPr id="2049" name="Freeform 2048"/>
            <p:cNvSpPr/>
            <p:nvPr/>
          </p:nvSpPr>
          <p:spPr>
            <a:xfrm>
              <a:off x="673100" y="476250"/>
              <a:ext cx="1295400" cy="1320800"/>
            </a:xfrm>
            <a:custGeom>
              <a:avLst/>
              <a:gdLst>
                <a:gd name="connsiteX0" fmla="*/ 831850 w 1295400"/>
                <a:gd name="connsiteY0" fmla="*/ 0 h 1320800"/>
                <a:gd name="connsiteX1" fmla="*/ 831850 w 1295400"/>
                <a:gd name="connsiteY1" fmla="*/ 0 h 1320800"/>
                <a:gd name="connsiteX2" fmla="*/ 806450 w 1295400"/>
                <a:gd name="connsiteY2" fmla="*/ 95250 h 1320800"/>
                <a:gd name="connsiteX3" fmla="*/ 793750 w 1295400"/>
                <a:gd name="connsiteY3" fmla="*/ 127000 h 1320800"/>
                <a:gd name="connsiteX4" fmla="*/ 749300 w 1295400"/>
                <a:gd name="connsiteY4" fmla="*/ 279400 h 1320800"/>
                <a:gd name="connsiteX5" fmla="*/ 755650 w 1295400"/>
                <a:gd name="connsiteY5" fmla="*/ 996950 h 1320800"/>
                <a:gd name="connsiteX6" fmla="*/ 800100 w 1295400"/>
                <a:gd name="connsiteY6" fmla="*/ 1225550 h 1320800"/>
                <a:gd name="connsiteX7" fmla="*/ 603250 w 1295400"/>
                <a:gd name="connsiteY7" fmla="*/ 1301750 h 1320800"/>
                <a:gd name="connsiteX8" fmla="*/ 508000 w 1295400"/>
                <a:gd name="connsiteY8" fmla="*/ 1231900 h 1320800"/>
                <a:gd name="connsiteX9" fmla="*/ 527050 w 1295400"/>
                <a:gd name="connsiteY9" fmla="*/ 996950 h 1320800"/>
                <a:gd name="connsiteX10" fmla="*/ 546100 w 1295400"/>
                <a:gd name="connsiteY10" fmla="*/ 234950 h 1320800"/>
                <a:gd name="connsiteX11" fmla="*/ 469900 w 1295400"/>
                <a:gd name="connsiteY11" fmla="*/ 0 h 1320800"/>
                <a:gd name="connsiteX12" fmla="*/ 215900 w 1295400"/>
                <a:gd name="connsiteY12" fmla="*/ 152400 h 1320800"/>
                <a:gd name="connsiteX13" fmla="*/ 63500 w 1295400"/>
                <a:gd name="connsiteY13" fmla="*/ 285750 h 1320800"/>
                <a:gd name="connsiteX14" fmla="*/ 0 w 1295400"/>
                <a:gd name="connsiteY14" fmla="*/ 654050 h 1320800"/>
                <a:gd name="connsiteX15" fmla="*/ 120650 w 1295400"/>
                <a:gd name="connsiteY15" fmla="*/ 1035050 h 1320800"/>
                <a:gd name="connsiteX16" fmla="*/ 533400 w 1295400"/>
                <a:gd name="connsiteY16" fmla="*/ 1314450 h 1320800"/>
                <a:gd name="connsiteX17" fmla="*/ 711200 w 1295400"/>
                <a:gd name="connsiteY17" fmla="*/ 1320800 h 1320800"/>
                <a:gd name="connsiteX18" fmla="*/ 952500 w 1295400"/>
                <a:gd name="connsiteY18" fmla="*/ 1200150 h 1320800"/>
                <a:gd name="connsiteX19" fmla="*/ 1212850 w 1295400"/>
                <a:gd name="connsiteY19" fmla="*/ 958850 h 1320800"/>
                <a:gd name="connsiteX20" fmla="*/ 1295400 w 1295400"/>
                <a:gd name="connsiteY20" fmla="*/ 552450 h 1320800"/>
                <a:gd name="connsiteX21" fmla="*/ 1187450 w 1295400"/>
                <a:gd name="connsiteY21" fmla="*/ 203200 h 1320800"/>
                <a:gd name="connsiteX22" fmla="*/ 831850 w 1295400"/>
                <a:gd name="connsiteY22" fmla="*/ 0 h 1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5400" h="1320800">
                  <a:moveTo>
                    <a:pt x="831850" y="0"/>
                  </a:moveTo>
                  <a:lnTo>
                    <a:pt x="831850" y="0"/>
                  </a:lnTo>
                  <a:cubicBezTo>
                    <a:pt x="823383" y="31750"/>
                    <a:pt x="818654" y="64741"/>
                    <a:pt x="806450" y="95250"/>
                  </a:cubicBezTo>
                  <a:lnTo>
                    <a:pt x="793750" y="127000"/>
                  </a:lnTo>
                  <a:lnTo>
                    <a:pt x="749300" y="279400"/>
                  </a:lnTo>
                  <a:cubicBezTo>
                    <a:pt x="751417" y="518583"/>
                    <a:pt x="753533" y="757767"/>
                    <a:pt x="755650" y="996950"/>
                  </a:cubicBezTo>
                  <a:lnTo>
                    <a:pt x="800100" y="1225550"/>
                  </a:lnTo>
                  <a:lnTo>
                    <a:pt x="603250" y="1301750"/>
                  </a:lnTo>
                  <a:lnTo>
                    <a:pt x="508000" y="1231900"/>
                  </a:lnTo>
                  <a:lnTo>
                    <a:pt x="527050" y="996950"/>
                  </a:lnTo>
                  <a:lnTo>
                    <a:pt x="546100" y="234950"/>
                  </a:lnTo>
                  <a:lnTo>
                    <a:pt x="469900" y="0"/>
                  </a:lnTo>
                  <a:lnTo>
                    <a:pt x="215900" y="152400"/>
                  </a:lnTo>
                  <a:lnTo>
                    <a:pt x="63500" y="285750"/>
                  </a:lnTo>
                  <a:lnTo>
                    <a:pt x="0" y="654050"/>
                  </a:lnTo>
                  <a:lnTo>
                    <a:pt x="120650" y="1035050"/>
                  </a:lnTo>
                  <a:lnTo>
                    <a:pt x="533400" y="1314450"/>
                  </a:lnTo>
                  <a:lnTo>
                    <a:pt x="711200" y="1320800"/>
                  </a:lnTo>
                  <a:lnTo>
                    <a:pt x="952500" y="1200150"/>
                  </a:lnTo>
                  <a:lnTo>
                    <a:pt x="1212850" y="958850"/>
                  </a:lnTo>
                  <a:lnTo>
                    <a:pt x="1295400" y="552450"/>
                  </a:lnTo>
                  <a:lnTo>
                    <a:pt x="1187450" y="203200"/>
                  </a:lnTo>
                  <a:lnTo>
                    <a:pt x="831850" y="0"/>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Rectangle 68"/>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COLOR THEORY:</a:t>
            </a:r>
          </a:p>
        </p:txBody>
      </p:sp>
      <p:sp>
        <p:nvSpPr>
          <p:cNvPr id="70" name="Rectangle 69"/>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5"/>
                </a:solidFill>
                <a:latin typeface="Century Gothic" panose="020B0502020202020204" pitchFamily="34" charset="0"/>
                <a:cs typeface="Aharoni" pitchFamily="2" charset="-79"/>
              </a:rPr>
              <a:t>COMPLEMENTARY RELATIONSHIPS</a:t>
            </a:r>
          </a:p>
        </p:txBody>
      </p:sp>
      <p:grpSp>
        <p:nvGrpSpPr>
          <p:cNvPr id="2053" name="Group 2052"/>
          <p:cNvGrpSpPr/>
          <p:nvPr/>
        </p:nvGrpSpPr>
        <p:grpSpPr>
          <a:xfrm>
            <a:off x="7198276" y="1259205"/>
            <a:ext cx="1179576" cy="798258"/>
            <a:chOff x="6926043" y="1276350"/>
            <a:chExt cx="1179576" cy="798258"/>
          </a:xfrm>
        </p:grpSpPr>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6043" y="1276350"/>
              <a:ext cx="1179576" cy="361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6856" y="1708142"/>
              <a:ext cx="1178763" cy="366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055" name="Group 2054"/>
          <p:cNvGrpSpPr/>
          <p:nvPr/>
        </p:nvGrpSpPr>
        <p:grpSpPr>
          <a:xfrm>
            <a:off x="7199089" y="2628212"/>
            <a:ext cx="1188720" cy="822240"/>
            <a:chOff x="7010400" y="2419350"/>
            <a:chExt cx="1188720" cy="822240"/>
          </a:xfrm>
        </p:grpSpPr>
        <p:pic>
          <p:nvPicPr>
            <p:cNvPr id="41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0400" y="2419350"/>
              <a:ext cx="1188720" cy="367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10400" y="2876550"/>
              <a:ext cx="1188720" cy="365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051" name="Group 2050"/>
          <p:cNvGrpSpPr/>
          <p:nvPr/>
        </p:nvGrpSpPr>
        <p:grpSpPr>
          <a:xfrm>
            <a:off x="7185266" y="4038586"/>
            <a:ext cx="1192586" cy="802095"/>
            <a:chOff x="7193497" y="4129202"/>
            <a:chExt cx="1192586" cy="802095"/>
          </a:xfrm>
        </p:grpSpPr>
        <p:pic>
          <p:nvPicPr>
            <p:cNvPr id="41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93497" y="4129202"/>
              <a:ext cx="1188720" cy="372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95458" y="4557906"/>
              <a:ext cx="1190625" cy="373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322951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67"/>
          <a:stretch/>
        </p:blipFill>
        <p:spPr bwMode="auto">
          <a:xfrm>
            <a:off x="400050" y="988601"/>
            <a:ext cx="3238500" cy="390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Rectangle 31"/>
          <p:cNvSpPr/>
          <p:nvPr/>
        </p:nvSpPr>
        <p:spPr>
          <a:xfrm>
            <a:off x="304800" y="895350"/>
            <a:ext cx="3429000" cy="4133850"/>
          </a:xfrm>
          <a:prstGeom prst="rect">
            <a:avLst/>
          </a:prstGeom>
          <a:solidFill>
            <a:srgbClr val="FFFFFF">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1076325" y="3324225"/>
            <a:ext cx="1828800" cy="142875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Text Placeholder 3"/>
          <p:cNvSpPr txBox="1">
            <a:spLocks/>
          </p:cNvSpPr>
          <p:nvPr/>
        </p:nvSpPr>
        <p:spPr>
          <a:xfrm>
            <a:off x="6019800" y="895350"/>
            <a:ext cx="2971799" cy="3962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dirty="0"/>
              <a:t>Hue</a:t>
            </a:r>
            <a:r>
              <a:rPr lang="en-US" sz="1400" dirty="0"/>
              <a:t>: </a:t>
            </a:r>
          </a:p>
          <a:p>
            <a:pPr marL="0" indent="0">
              <a:buNone/>
            </a:pPr>
            <a:r>
              <a:rPr lang="en-US" sz="1400" u="sng" dirty="0"/>
              <a:t>Use for</a:t>
            </a:r>
            <a:r>
              <a:rPr lang="en-US" sz="1400" dirty="0"/>
              <a:t>: Categories (i.e., product classes, brands)</a:t>
            </a:r>
          </a:p>
          <a:p>
            <a:pPr marL="0" indent="0">
              <a:buNone/>
            </a:pPr>
            <a:endParaRPr lang="en-US" sz="1400" b="1" dirty="0"/>
          </a:p>
          <a:p>
            <a:pPr marL="0" indent="0">
              <a:buNone/>
            </a:pPr>
            <a:endParaRPr lang="en-US" sz="1400" b="1" dirty="0"/>
          </a:p>
          <a:p>
            <a:pPr marL="0" indent="0">
              <a:buNone/>
            </a:pPr>
            <a:r>
              <a:rPr lang="en-US" sz="1400" b="1" dirty="0"/>
              <a:t>Value</a:t>
            </a:r>
            <a:r>
              <a:rPr lang="en-US" sz="1400" dirty="0"/>
              <a:t>: </a:t>
            </a:r>
          </a:p>
          <a:p>
            <a:pPr marL="114300" indent="0">
              <a:buNone/>
            </a:pPr>
            <a:r>
              <a:rPr lang="en-US" sz="1200" b="1" dirty="0"/>
              <a:t>Shade:</a:t>
            </a:r>
            <a:r>
              <a:rPr lang="en-US" sz="1200" dirty="0"/>
              <a:t> A hue produced by the addition of black. </a:t>
            </a:r>
            <a:br>
              <a:rPr lang="en-US" sz="1200" dirty="0"/>
            </a:br>
            <a:r>
              <a:rPr lang="en-US" sz="1200" b="1" dirty="0"/>
              <a:t>Tint:</a:t>
            </a:r>
            <a:r>
              <a:rPr lang="en-US" sz="1200" dirty="0"/>
              <a:t> A hue produced by the addition of white.</a:t>
            </a:r>
          </a:p>
          <a:p>
            <a:pPr marL="0" indent="0">
              <a:buNone/>
            </a:pPr>
            <a:r>
              <a:rPr lang="en-US" sz="1400" u="sng" dirty="0"/>
              <a:t>Use for</a:t>
            </a:r>
            <a:r>
              <a:rPr lang="en-US" sz="1400" dirty="0"/>
              <a:t>: Differences within one category (i.e., products w/in a class, progression over time)</a:t>
            </a:r>
          </a:p>
        </p:txBody>
      </p:sp>
      <p:sp>
        <p:nvSpPr>
          <p:cNvPr id="18" name="Rectangle 17"/>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COLOR THEORY:</a:t>
            </a:r>
          </a:p>
        </p:txBody>
      </p:sp>
      <p:sp>
        <p:nvSpPr>
          <p:cNvPr id="19" name="Rectangle 18"/>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5"/>
                </a:solidFill>
                <a:latin typeface="Century Gothic" panose="020B0502020202020204" pitchFamily="34" charset="0"/>
                <a:cs typeface="Aharoni" pitchFamily="2" charset="-79"/>
              </a:rPr>
              <a:t>HUE AND VALUE</a:t>
            </a:r>
          </a:p>
        </p:txBody>
      </p:sp>
      <p:cxnSp>
        <p:nvCxnSpPr>
          <p:cNvPr id="31" name="Straight Connector 30"/>
          <p:cNvCxnSpPr/>
          <p:nvPr/>
        </p:nvCxnSpPr>
        <p:spPr>
          <a:xfrm>
            <a:off x="1911165" y="1812167"/>
            <a:ext cx="2708460" cy="12140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2057400" y="1733550"/>
            <a:ext cx="3630705" cy="3276600"/>
            <a:chOff x="2057400" y="1733550"/>
            <a:chExt cx="3630705" cy="3276600"/>
          </a:xfrm>
        </p:grpSpPr>
        <p:sp>
          <p:nvSpPr>
            <p:cNvPr id="28" name="Arc 27"/>
            <p:cNvSpPr/>
            <p:nvPr/>
          </p:nvSpPr>
          <p:spPr>
            <a:xfrm>
              <a:off x="2057400" y="1733550"/>
              <a:ext cx="3458489" cy="3276600"/>
            </a:xfrm>
            <a:prstGeom prst="arc">
              <a:avLst>
                <a:gd name="adj1" fmla="val 310484"/>
                <a:gd name="adj2" fmla="val 21318237"/>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5078505" y="2496456"/>
              <a:ext cx="609600" cy="307777"/>
            </a:xfrm>
            <a:prstGeom prst="rect">
              <a:avLst/>
            </a:prstGeom>
            <a:solidFill>
              <a:schemeClr val="bg1"/>
            </a:solidFill>
          </p:spPr>
          <p:txBody>
            <a:bodyPr wrap="square" rtlCol="0">
              <a:spAutoFit/>
            </a:bodyPr>
            <a:lstStyle/>
            <a:p>
              <a:pPr algn="ctr"/>
              <a:r>
                <a:rPr lang="en-US" sz="1400" dirty="0">
                  <a:solidFill>
                    <a:srgbClr val="000000"/>
                  </a:solidFill>
                </a:rPr>
                <a:t>hue</a:t>
              </a:r>
            </a:p>
          </p:txBody>
        </p:sp>
        <p:pic>
          <p:nvPicPr>
            <p:cNvPr id="24"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04110" y="1908736"/>
              <a:ext cx="3357634" cy="2947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 name="Straight Arrow Connector 21"/>
            <p:cNvCxnSpPr>
              <a:stCxn id="24" idx="3"/>
            </p:cNvCxnSpPr>
            <p:nvPr/>
          </p:nvCxnSpPr>
          <p:spPr>
            <a:xfrm flipH="1" flipV="1">
              <a:off x="3782928" y="3364638"/>
              <a:ext cx="1678816" cy="17626"/>
            </a:xfrm>
            <a:prstGeom prst="straightConnector1">
              <a:avLst/>
            </a:prstGeom>
            <a:ln w="19050">
              <a:gradFill flip="none" rotWithShape="1">
                <a:gsLst>
                  <a:gs pos="0">
                    <a:schemeClr val="tx1"/>
                  </a:gs>
                  <a:gs pos="100000">
                    <a:schemeClr val="bg1"/>
                  </a:gs>
                </a:gsLst>
                <a:lin ang="108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237711" y="3210750"/>
              <a:ext cx="678707" cy="307777"/>
            </a:xfrm>
            <a:prstGeom prst="rect">
              <a:avLst/>
            </a:prstGeom>
            <a:gradFill flip="none" rotWithShape="1">
              <a:gsLst>
                <a:gs pos="43000">
                  <a:schemeClr val="bg1"/>
                </a:gs>
                <a:gs pos="81000">
                  <a:schemeClr val="bg1">
                    <a:alpha val="15000"/>
                  </a:schemeClr>
                </a:gs>
              </a:gsLst>
              <a:path path="rect">
                <a:fillToRect l="50000" t="50000" r="50000" b="50000"/>
              </a:path>
              <a:tileRect/>
            </a:gradFill>
          </p:spPr>
          <p:txBody>
            <a:bodyPr wrap="square" rtlCol="0" anchor="ctr">
              <a:spAutoFit/>
            </a:bodyPr>
            <a:lstStyle/>
            <a:p>
              <a:pPr algn="ctr"/>
              <a:r>
                <a:rPr lang="en-US" sz="1400" dirty="0">
                  <a:solidFill>
                    <a:srgbClr val="000000"/>
                  </a:solidFill>
                </a:rPr>
                <a:t>value</a:t>
              </a:r>
            </a:p>
          </p:txBody>
        </p:sp>
      </p:grpSp>
    </p:spTree>
    <p:extLst>
      <p:ext uri="{BB962C8B-B14F-4D97-AF65-F5344CB8AC3E}">
        <p14:creationId xmlns:p14="http://schemas.microsoft.com/office/powerpoint/2010/main" val="3831202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04800" y="895350"/>
            <a:ext cx="3429000"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04800" y="895350"/>
            <a:ext cx="3429000" cy="4133850"/>
          </a:xfrm>
          <a:prstGeom prst="rect">
            <a:avLst/>
          </a:prstGeom>
          <a:solidFill>
            <a:srgbClr val="FFFFFF">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2276475" y="1771650"/>
            <a:ext cx="3604724" cy="8103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9600" y="3105150"/>
            <a:ext cx="714427" cy="19812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Text Placeholder 3"/>
          <p:cNvSpPr txBox="1">
            <a:spLocks/>
          </p:cNvSpPr>
          <p:nvPr/>
        </p:nvSpPr>
        <p:spPr>
          <a:xfrm>
            <a:off x="6019800" y="895350"/>
            <a:ext cx="2971799" cy="3962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dirty="0"/>
              <a:t>Hue</a:t>
            </a:r>
            <a:r>
              <a:rPr lang="en-US" sz="1400" dirty="0"/>
              <a:t>: </a:t>
            </a:r>
          </a:p>
          <a:p>
            <a:pPr marL="0" indent="0">
              <a:buNone/>
            </a:pPr>
            <a:r>
              <a:rPr lang="en-US" sz="1400" u="sng" dirty="0"/>
              <a:t>Use for</a:t>
            </a:r>
            <a:r>
              <a:rPr lang="en-US" sz="1400" dirty="0"/>
              <a:t>: Categories (i.e., product classes, brands)</a:t>
            </a:r>
          </a:p>
          <a:p>
            <a:pPr marL="0" indent="0">
              <a:buNone/>
            </a:pPr>
            <a:endParaRPr lang="en-US" sz="1400" b="1" dirty="0"/>
          </a:p>
          <a:p>
            <a:pPr marL="0" indent="0">
              <a:buNone/>
            </a:pPr>
            <a:r>
              <a:rPr lang="en-US" sz="1400" b="1" dirty="0"/>
              <a:t>Saturation</a:t>
            </a:r>
            <a:r>
              <a:rPr lang="en-US" sz="1400" dirty="0"/>
              <a:t>: </a:t>
            </a:r>
          </a:p>
          <a:p>
            <a:pPr marL="0" indent="0">
              <a:buNone/>
            </a:pPr>
            <a:r>
              <a:rPr lang="en-US" sz="1400" u="sng" dirty="0"/>
              <a:t>Use for</a:t>
            </a:r>
            <a:r>
              <a:rPr lang="en-US" sz="1400" dirty="0"/>
              <a:t>: Differences within one category (i.e., products w/in a class, progression over time)</a:t>
            </a:r>
          </a:p>
          <a:p>
            <a:pPr marL="0" indent="0">
              <a:buNone/>
            </a:pPr>
            <a:endParaRPr lang="en-US" sz="1400" b="1" dirty="0"/>
          </a:p>
          <a:p>
            <a:pPr marL="0" indent="0">
              <a:buNone/>
            </a:pPr>
            <a:r>
              <a:rPr lang="en-US" sz="1400" b="1" dirty="0"/>
              <a:t>Value</a:t>
            </a:r>
            <a:r>
              <a:rPr lang="en-US" sz="1400" dirty="0"/>
              <a:t>: </a:t>
            </a:r>
          </a:p>
          <a:p>
            <a:pPr marL="114300" indent="0">
              <a:buNone/>
            </a:pPr>
            <a:r>
              <a:rPr lang="en-US" sz="1200" b="1" dirty="0"/>
              <a:t>Shade:</a:t>
            </a:r>
            <a:r>
              <a:rPr lang="en-US" sz="1200" dirty="0"/>
              <a:t> A hue produced by the addition of black. </a:t>
            </a:r>
            <a:br>
              <a:rPr lang="en-US" sz="1200" dirty="0"/>
            </a:br>
            <a:r>
              <a:rPr lang="en-US" sz="1200" b="1" dirty="0"/>
              <a:t>Tint:</a:t>
            </a:r>
            <a:r>
              <a:rPr lang="en-US" sz="1200" dirty="0"/>
              <a:t> A hue produced by the addition of white.</a:t>
            </a:r>
          </a:p>
          <a:p>
            <a:pPr marL="0" indent="0">
              <a:buNone/>
            </a:pPr>
            <a:r>
              <a:rPr lang="en-US" sz="1400" u="sng" dirty="0"/>
              <a:t>Use for</a:t>
            </a:r>
            <a:r>
              <a:rPr lang="en-US" sz="1400" dirty="0"/>
              <a:t>: Differences within one category (i.e., products w/in a class, progression over time)</a:t>
            </a:r>
          </a:p>
        </p:txBody>
      </p:sp>
      <p:sp>
        <p:nvSpPr>
          <p:cNvPr id="18" name="Rectangle 17"/>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COLOR THEORY:</a:t>
            </a:r>
          </a:p>
        </p:txBody>
      </p:sp>
      <p:sp>
        <p:nvSpPr>
          <p:cNvPr id="19" name="Rectangle 18"/>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5"/>
                </a:solidFill>
                <a:latin typeface="Century Gothic" panose="020B0502020202020204" pitchFamily="34" charset="0"/>
                <a:cs typeface="Aharoni" pitchFamily="2" charset="-79"/>
              </a:rPr>
              <a:t>HUE, SATURATION, AND VALUE</a:t>
            </a:r>
          </a:p>
        </p:txBody>
      </p:sp>
      <p:grpSp>
        <p:nvGrpSpPr>
          <p:cNvPr id="36" name="Group 35"/>
          <p:cNvGrpSpPr/>
          <p:nvPr/>
        </p:nvGrpSpPr>
        <p:grpSpPr>
          <a:xfrm>
            <a:off x="1303021" y="1846341"/>
            <a:ext cx="4606020" cy="3240016"/>
            <a:chOff x="1303021" y="1846341"/>
            <a:chExt cx="4606020" cy="3240016"/>
          </a:xfrm>
        </p:grpSpPr>
        <p:grpSp>
          <p:nvGrpSpPr>
            <p:cNvPr id="4" name="Group 3"/>
            <p:cNvGrpSpPr/>
            <p:nvPr/>
          </p:nvGrpSpPr>
          <p:grpSpPr>
            <a:xfrm>
              <a:off x="1303021" y="1846341"/>
              <a:ext cx="4606020" cy="3240016"/>
              <a:chOff x="3939320" y="2812233"/>
              <a:chExt cx="5060985" cy="3331524"/>
            </a:xfrm>
            <a:effectLst>
              <a:outerShdw blurRad="88900" dist="12700" dir="2700000" sx="101000" sy="101000" algn="tl" rotWithShape="0">
                <a:prstClr val="black">
                  <a:alpha val="31000"/>
                </a:prstClr>
              </a:outerShdw>
            </a:effectLst>
          </p:grpSpPr>
          <p:sp>
            <p:nvSpPr>
              <p:cNvPr id="5" name="Rectangle 4"/>
              <p:cNvSpPr/>
              <p:nvPr/>
            </p:nvSpPr>
            <p:spPr>
              <a:xfrm>
                <a:off x="3962400" y="2818762"/>
                <a:ext cx="5007314" cy="3324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939320" y="2812233"/>
                <a:ext cx="5060985" cy="3331524"/>
                <a:chOff x="2423304" y="2764472"/>
                <a:chExt cx="5060985" cy="3331524"/>
              </a:xfrm>
              <a:effectLst/>
            </p:grpSpPr>
            <p:pic>
              <p:nvPicPr>
                <p:cNvPr id="9" name="Picture 8"/>
                <p:cNvPicPr>
                  <a:picLocks noChangeAspect="1" noChangeArrowheads="1"/>
                </p:cNvPicPr>
                <p:nvPr/>
              </p:nvPicPr>
              <p:blipFill rotWithShape="1">
                <a:blip r:embed="rId5">
                  <a:extLst>
                    <a:ext uri="{28A0092B-C50C-407E-A947-70E740481C1C}">
                      <a14:useLocalDpi xmlns:a14="http://schemas.microsoft.com/office/drawing/2010/main" val="0"/>
                    </a:ext>
                  </a:extLst>
                </a:blip>
                <a:srcRect t="12194" r="7058"/>
                <a:stretch/>
              </p:blipFill>
              <p:spPr bwMode="auto">
                <a:xfrm>
                  <a:off x="2560852" y="3007897"/>
                  <a:ext cx="4659100" cy="3088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rot="5400000">
                  <a:off x="6991816" y="4369834"/>
                  <a:ext cx="646767" cy="338178"/>
                </a:xfrm>
                <a:prstGeom prst="rect">
                  <a:avLst/>
                </a:prstGeom>
                <a:noFill/>
              </p:spPr>
              <p:txBody>
                <a:bodyPr wrap="square" rtlCol="0">
                  <a:spAutoFit/>
                </a:bodyPr>
                <a:lstStyle/>
                <a:p>
                  <a:pPr algn="ctr"/>
                  <a:r>
                    <a:rPr lang="en-US" sz="1400" dirty="0">
                      <a:solidFill>
                        <a:srgbClr val="000000"/>
                      </a:solidFill>
                    </a:rPr>
                    <a:t>value</a:t>
                  </a:r>
                </a:p>
              </p:txBody>
            </p:sp>
            <p:sp>
              <p:nvSpPr>
                <p:cNvPr id="11" name="TextBox 10"/>
                <p:cNvSpPr txBox="1"/>
                <p:nvPr/>
              </p:nvSpPr>
              <p:spPr>
                <a:xfrm>
                  <a:off x="4473757" y="2764472"/>
                  <a:ext cx="635591" cy="316470"/>
                </a:xfrm>
                <a:prstGeom prst="rect">
                  <a:avLst/>
                </a:prstGeom>
                <a:noFill/>
              </p:spPr>
              <p:txBody>
                <a:bodyPr wrap="square" rtlCol="0">
                  <a:spAutoFit/>
                </a:bodyPr>
                <a:lstStyle/>
                <a:p>
                  <a:pPr algn="ctr"/>
                  <a:r>
                    <a:rPr lang="en-US" sz="1400" dirty="0">
                      <a:solidFill>
                        <a:srgbClr val="000000"/>
                      </a:solidFill>
                    </a:rPr>
                    <a:t>hue</a:t>
                  </a:r>
                </a:p>
              </p:txBody>
            </p:sp>
            <p:cxnSp>
              <p:nvCxnSpPr>
                <p:cNvPr id="12" name="Straight Arrow Connector 11"/>
                <p:cNvCxnSpPr>
                  <a:stCxn id="13" idx="3"/>
                </p:cNvCxnSpPr>
                <p:nvPr/>
              </p:nvCxnSpPr>
              <p:spPr>
                <a:xfrm flipV="1">
                  <a:off x="2592394" y="3061899"/>
                  <a:ext cx="0" cy="850030"/>
                </a:xfrm>
                <a:prstGeom prst="straightConnector1">
                  <a:avLst/>
                </a:prstGeom>
                <a:ln w="1905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2065227" y="4270006"/>
                  <a:ext cx="1054331" cy="338178"/>
                </a:xfrm>
                <a:prstGeom prst="rect">
                  <a:avLst/>
                </a:prstGeom>
                <a:noFill/>
              </p:spPr>
              <p:txBody>
                <a:bodyPr wrap="square" rtlCol="0">
                  <a:spAutoFit/>
                </a:bodyPr>
                <a:lstStyle/>
                <a:p>
                  <a:pPr algn="ctr"/>
                  <a:r>
                    <a:rPr lang="en-US" sz="1400" dirty="0">
                      <a:solidFill>
                        <a:srgbClr val="000000"/>
                      </a:solidFill>
                    </a:rPr>
                    <a:t>saturation</a:t>
                  </a:r>
                </a:p>
              </p:txBody>
            </p:sp>
          </p:grpSp>
        </p:grpSp>
        <p:cxnSp>
          <p:nvCxnSpPr>
            <p:cNvPr id="22" name="Straight Arrow Connector 21"/>
            <p:cNvCxnSpPr>
              <a:endCxn id="13" idx="1"/>
            </p:cNvCxnSpPr>
            <p:nvPr/>
          </p:nvCxnSpPr>
          <p:spPr>
            <a:xfrm flipH="1" flipV="1">
              <a:off x="1456909" y="3987646"/>
              <a:ext cx="2276" cy="1009882"/>
            </a:xfrm>
            <a:prstGeom prst="straightConnector1">
              <a:avLst/>
            </a:prstGeom>
            <a:ln w="1905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3"/>
            </p:cNvCxnSpPr>
            <p:nvPr/>
          </p:nvCxnSpPr>
          <p:spPr>
            <a:xfrm>
              <a:off x="3747596" y="2000230"/>
              <a:ext cx="1357804" cy="0"/>
            </a:xfrm>
            <a:prstGeom prst="straightConnector1">
              <a:avLst/>
            </a:prstGeom>
            <a:ln w="1905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1" idx="1"/>
            </p:cNvCxnSpPr>
            <p:nvPr/>
          </p:nvCxnSpPr>
          <p:spPr>
            <a:xfrm>
              <a:off x="1603964" y="2000230"/>
              <a:ext cx="1565179" cy="0"/>
            </a:xfrm>
            <a:prstGeom prst="straightConnector1">
              <a:avLst/>
            </a:prstGeom>
            <a:ln w="1905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endCxn id="10" idx="3"/>
            </p:cNvCxnSpPr>
            <p:nvPr/>
          </p:nvCxnSpPr>
          <p:spPr>
            <a:xfrm flipH="1" flipV="1">
              <a:off x="5755152" y="3886554"/>
              <a:ext cx="2272" cy="1091926"/>
            </a:xfrm>
            <a:prstGeom prst="straightConnector1">
              <a:avLst/>
            </a:prstGeom>
            <a:ln w="1905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10" idx="1"/>
            </p:cNvCxnSpPr>
            <p:nvPr/>
          </p:nvCxnSpPr>
          <p:spPr>
            <a:xfrm flipV="1">
              <a:off x="5755152" y="2095502"/>
              <a:ext cx="4298" cy="1162050"/>
            </a:xfrm>
            <a:prstGeom prst="straightConnector1">
              <a:avLst/>
            </a:prstGeom>
            <a:ln w="1905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17429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normAutofit lnSpcReduction="10000"/>
          </a:bodyPr>
          <a:lstStyle/>
          <a:p>
            <a:endParaRPr lang="en-US"/>
          </a:p>
        </p:txBody>
      </p:sp>
      <p:sp>
        <p:nvSpPr>
          <p:cNvPr id="5" name="Slide Number Placeholder 4"/>
          <p:cNvSpPr>
            <a:spLocks noGrp="1"/>
          </p:cNvSpPr>
          <p:nvPr>
            <p:ph type="sldNum" sz="quarter" idx="4"/>
          </p:nvPr>
        </p:nvSpPr>
        <p:spPr/>
        <p:txBody>
          <a:bodyPr/>
          <a:lstStyle/>
          <a:p>
            <a:fld id="{CB43772E-7FC9-49AC-AF68-054AF0412796}" type="slidenum">
              <a:rPr lang="en-US" smtClean="0"/>
              <a:pPr/>
              <a:t>44</a:t>
            </a:fld>
            <a:endParaRPr lang="en-US"/>
          </a:p>
        </p:txBody>
      </p:sp>
      <p:pic>
        <p:nvPicPr>
          <p:cNvPr id="20" name="Content Placeholder 1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7605" y="1060450"/>
            <a:ext cx="3615890" cy="3157538"/>
          </a:xfrm>
        </p:spPr>
      </p:pic>
      <p:pic>
        <p:nvPicPr>
          <p:cNvPr id="7" name="Content Placeholder 6"/>
          <p:cNvPicPr>
            <a:picLocks noGrp="1" noChangeAspect="1"/>
          </p:cNvPicPr>
          <p:nvPr>
            <p:ph idx="15"/>
          </p:nvPr>
        </p:nvPicPr>
        <p:blipFill>
          <a:blip r:embed="rId4" cstate="print">
            <a:extLst>
              <a:ext uri="{28A0092B-C50C-407E-A947-70E740481C1C}">
                <a14:useLocalDpi xmlns:a14="http://schemas.microsoft.com/office/drawing/2010/main" val="0"/>
              </a:ext>
            </a:extLst>
          </a:blip>
          <a:stretch>
            <a:fillRect/>
          </a:stretch>
        </p:blipFill>
        <p:spPr>
          <a:xfrm>
            <a:off x="4690454" y="1060450"/>
            <a:ext cx="3923930" cy="3157538"/>
          </a:xfrm>
        </p:spPr>
      </p:pic>
      <p:sp>
        <p:nvSpPr>
          <p:cNvPr id="21" name="Rectangle 20"/>
          <p:cNvSpPr/>
          <p:nvPr/>
        </p:nvSpPr>
        <p:spPr>
          <a:xfrm>
            <a:off x="76200" y="-19050"/>
            <a:ext cx="84582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anose="02010803020104030203" pitchFamily="2" charset="-79"/>
              </a:rPr>
              <a:t>CONSIDER </a:t>
            </a:r>
            <a:r>
              <a:rPr lang="en-US" sz="4000" b="1" dirty="0">
                <a:solidFill>
                  <a:schemeClr val="accent5"/>
                </a:solidFill>
                <a:latin typeface="Century Gothic" panose="020B0502020202020204" pitchFamily="34" charset="0"/>
                <a:cs typeface="Aharoni" panose="02010803020104030203" pitchFamily="2" charset="-79"/>
              </a:rPr>
              <a:t>ASSOCIATIONS</a:t>
            </a:r>
            <a:r>
              <a:rPr lang="en-US" sz="4000" b="1" dirty="0">
                <a:solidFill>
                  <a:schemeClr val="bg1">
                    <a:lumMod val="65000"/>
                  </a:schemeClr>
                </a:solidFill>
                <a:latin typeface="Century Gothic" panose="020B0502020202020204" pitchFamily="34" charset="0"/>
                <a:cs typeface="Aharoni" panose="02010803020104030203" pitchFamily="2" charset="-79"/>
              </a:rPr>
              <a:t> </a:t>
            </a:r>
            <a:r>
              <a:rPr lang="en-US" sz="4000" b="1" dirty="0">
                <a:solidFill>
                  <a:srgbClr val="7D868C"/>
                </a:solidFill>
                <a:latin typeface="Century Gothic" panose="020B0502020202020204" pitchFamily="34" charset="0"/>
                <a:cs typeface="Aharoni" panose="02010803020104030203" pitchFamily="2" charset="-79"/>
              </a:rPr>
              <a:t>WHEN</a:t>
            </a:r>
          </a:p>
        </p:txBody>
      </p:sp>
      <p:sp>
        <p:nvSpPr>
          <p:cNvPr id="22" name="Rectangle 21"/>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anose="02010803020104030203" pitchFamily="2" charset="-79"/>
              </a:rPr>
              <a:t>SELECTING </a:t>
            </a:r>
            <a:r>
              <a:rPr lang="en-US" sz="4000" b="1" dirty="0">
                <a:solidFill>
                  <a:schemeClr val="accent5"/>
                </a:solidFill>
                <a:latin typeface="Century Gothic" panose="020B0502020202020204" pitchFamily="34" charset="0"/>
                <a:cs typeface="Aharoni" pitchFamily="2" charset="-79"/>
              </a:rPr>
              <a:t>COLOR</a:t>
            </a:r>
            <a:endParaRPr lang="en-US" sz="4000" b="1" dirty="0">
              <a:solidFill>
                <a:srgbClr val="7D868C"/>
              </a:solidFill>
              <a:latin typeface="Century Gothic" panose="020B0502020202020204" pitchFamily="34" charset="0"/>
              <a:cs typeface="Aharoni" pitchFamily="2" charset="-79"/>
            </a:endParaRPr>
          </a:p>
        </p:txBody>
      </p:sp>
    </p:spTree>
    <p:extLst>
      <p:ext uri="{BB962C8B-B14F-4D97-AF65-F5344CB8AC3E}">
        <p14:creationId xmlns:p14="http://schemas.microsoft.com/office/powerpoint/2010/main" val="1213820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p:cNvSpPr txBox="1">
            <a:spLocks/>
          </p:cNvSpPr>
          <p:nvPr/>
        </p:nvSpPr>
        <p:spPr>
          <a:xfrm>
            <a:off x="228600" y="4095750"/>
            <a:ext cx="8686800" cy="91765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In the event that highly contrasting colors are needed, Kelly’s 22 Colors of Maximum Contrast  might offer a good selection. </a:t>
            </a:r>
          </a:p>
          <a:p>
            <a:pPr marL="0" indent="0">
              <a:buNone/>
            </a:pPr>
            <a:r>
              <a:rPr lang="en-US" sz="1600" dirty="0"/>
              <a:t>Recommended use places colors next to each other in the order indicated by number.</a:t>
            </a:r>
          </a:p>
        </p:txBody>
      </p:sp>
      <p:graphicFrame>
        <p:nvGraphicFramePr>
          <p:cNvPr id="6" name="Table 5"/>
          <p:cNvGraphicFramePr>
            <a:graphicFrameLocks noGrp="1"/>
          </p:cNvGraphicFramePr>
          <p:nvPr>
            <p:extLst>
              <p:ext uri="{D42A27DB-BD31-4B8C-83A1-F6EECF244321}">
                <p14:modId xmlns:p14="http://schemas.microsoft.com/office/powerpoint/2010/main" val="2554871907"/>
              </p:ext>
            </p:extLst>
          </p:nvPr>
        </p:nvGraphicFramePr>
        <p:xfrm>
          <a:off x="30804" y="1047750"/>
          <a:ext cx="2926080" cy="269240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20000"/>
                    </a:ext>
                  </a:extLst>
                </a:gridCol>
                <a:gridCol w="54864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365760">
                  <a:extLst>
                    <a:ext uri="{9D8B030D-6E8A-4147-A177-3AD203B41FA5}">
                      <a16:colId xmlns:a16="http://schemas.microsoft.com/office/drawing/2014/main" val="20004"/>
                    </a:ext>
                  </a:extLst>
                </a:gridCol>
                <a:gridCol w="365760">
                  <a:extLst>
                    <a:ext uri="{9D8B030D-6E8A-4147-A177-3AD203B41FA5}">
                      <a16:colId xmlns:a16="http://schemas.microsoft.com/office/drawing/2014/main" val="20005"/>
                    </a:ext>
                  </a:extLst>
                </a:gridCol>
              </a:tblGrid>
              <a:tr h="336550">
                <a:tc>
                  <a:txBody>
                    <a:bodyPr/>
                    <a:lstStyle/>
                    <a:p>
                      <a:pPr algn="ctr"/>
                      <a:r>
                        <a:rPr lang="en-US" sz="1000" b="1" u="sng" dirty="0">
                          <a:latin typeface="Gill Sans MT" panose="020B0502020104020203" pitchFamily="34" charset="0"/>
                        </a:rPr>
                        <a:t>#</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b="1" u="sng" dirty="0">
                          <a:latin typeface="Gill Sans MT" panose="020B0502020104020203" pitchFamily="34" charset="0"/>
                        </a:rPr>
                        <a:t>Color</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ctr"/>
                      <a:r>
                        <a:rPr lang="en-US" sz="1000" b="1" u="sng" dirty="0">
                          <a:latin typeface="Gill Sans MT" panose="020B0502020104020203" pitchFamily="34" charset="0"/>
                        </a:rPr>
                        <a:t>Name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b="1" u="sng" dirty="0">
                          <a:latin typeface="Gill Sans MT" panose="020B0502020104020203" pitchFamily="34" charset="0"/>
                        </a:rPr>
                        <a:t>R</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b="1" u="sng" dirty="0">
                          <a:latin typeface="Gill Sans MT" panose="020B0502020104020203" pitchFamily="34" charset="0"/>
                        </a:rPr>
                        <a:t>G</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b="1" u="sng" dirty="0">
                          <a:latin typeface="Gill Sans MT" panose="020B0502020104020203" pitchFamily="34" charset="0"/>
                        </a:rPr>
                        <a:t>B</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36550">
                <a:tc>
                  <a:txBody>
                    <a:bodyPr/>
                    <a:lstStyle/>
                    <a:p>
                      <a:pPr algn="ctr"/>
                      <a:r>
                        <a:rPr lang="en-US" sz="1000" b="1" dirty="0">
                          <a:latin typeface="Gill Sans MT" panose="020B0502020104020203" pitchFamily="34" charset="0"/>
                        </a:rPr>
                        <a:t>1</a:t>
                      </a:r>
                    </a:p>
                  </a:txBody>
                  <a:tcPr anchor="ctr">
                    <a:lnL w="3810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1000" dirty="0">
                        <a:latin typeface="Gill Sans MT" panose="020B0502020104020203" pitchFamily="34" charset="0"/>
                      </a:endParaRPr>
                    </a:p>
                  </a:txBody>
                  <a:tcPr anchor="ctr">
                    <a:lnL w="3175"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latin typeface="Gill Sans MT" panose="020B0502020104020203" pitchFamily="34" charset="0"/>
                        </a:rPr>
                        <a:t>White</a:t>
                      </a:r>
                    </a:p>
                  </a:txBody>
                  <a:tcPr anchor="ctr">
                    <a:lnL w="3175" cap="flat" cmpd="sng" algn="ctr">
                      <a:solidFill>
                        <a:schemeClr val="bg1">
                          <a:lumMod val="85000"/>
                        </a:schemeClr>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242</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243</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a:latin typeface="Gill Sans MT" panose="020B0502020104020203" pitchFamily="34" charset="0"/>
                        </a:rPr>
                        <a:t>244</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336550">
                <a:tc>
                  <a:txBody>
                    <a:bodyPr/>
                    <a:lstStyle/>
                    <a:p>
                      <a:pPr algn="ctr"/>
                      <a:r>
                        <a:rPr lang="en-US" sz="1000" b="1" dirty="0">
                          <a:latin typeface="Gill Sans MT" panose="020B0502020104020203" pitchFamily="34" charset="0"/>
                        </a:rPr>
                        <a:t>2</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1000" dirty="0">
                        <a:latin typeface="Gill Sans MT" panose="020B0502020104020203"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0000"/>
                    </a:solidFill>
                  </a:tcPr>
                </a:tc>
                <a:tc>
                  <a:txBody>
                    <a:bodyPr/>
                    <a:lstStyle/>
                    <a:p>
                      <a:pPr algn="ctr"/>
                      <a:r>
                        <a:rPr lang="en-US" sz="1000" dirty="0">
                          <a:latin typeface="Gill Sans MT" panose="020B0502020104020203" pitchFamily="34" charset="0"/>
                        </a:rPr>
                        <a:t>Black</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34</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a:latin typeface="Gill Sans MT" panose="020B0502020104020203" pitchFamily="34" charset="0"/>
                        </a:rPr>
                        <a:t>34</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a:latin typeface="Gill Sans MT" panose="020B0502020104020203" pitchFamily="34" charset="0"/>
                        </a:rPr>
                        <a:t>34</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36550">
                <a:tc>
                  <a:txBody>
                    <a:bodyPr/>
                    <a:lstStyle/>
                    <a:p>
                      <a:pPr algn="ctr"/>
                      <a:r>
                        <a:rPr lang="en-US" sz="1000" b="1" dirty="0">
                          <a:latin typeface="Gill Sans MT" panose="020B0502020104020203" pitchFamily="34" charset="0"/>
                        </a:rPr>
                        <a:t>3</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1000" dirty="0">
                        <a:latin typeface="Gill Sans MT" panose="020B0502020104020203"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3C300"/>
                    </a:solidFill>
                  </a:tcPr>
                </a:tc>
                <a:tc>
                  <a:txBody>
                    <a:bodyPr/>
                    <a:lstStyle/>
                    <a:p>
                      <a:pPr algn="ctr"/>
                      <a:r>
                        <a:rPr lang="en-US" sz="1000" dirty="0">
                          <a:latin typeface="Gill Sans MT" panose="020B0502020104020203" pitchFamily="34" charset="0"/>
                        </a:rPr>
                        <a:t>Yellow</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243</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195</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a:latin typeface="Gill Sans MT" panose="020B0502020104020203" pitchFamily="34" charset="0"/>
                        </a:rPr>
                        <a:t>0</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336550">
                <a:tc>
                  <a:txBody>
                    <a:bodyPr/>
                    <a:lstStyle/>
                    <a:p>
                      <a:pPr algn="ctr"/>
                      <a:r>
                        <a:rPr lang="en-US" sz="1000" b="1" dirty="0">
                          <a:latin typeface="Gill Sans MT" panose="020B0502020104020203" pitchFamily="34" charset="0"/>
                        </a:rPr>
                        <a:t>4</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1000" dirty="0">
                        <a:latin typeface="Gill Sans MT" panose="020B0502020104020203"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875692"/>
                    </a:solidFill>
                  </a:tcPr>
                </a:tc>
                <a:tc>
                  <a:txBody>
                    <a:bodyPr/>
                    <a:lstStyle/>
                    <a:p>
                      <a:pPr algn="ctr"/>
                      <a:r>
                        <a:rPr lang="en-US" sz="1000" dirty="0">
                          <a:latin typeface="Gill Sans MT" panose="020B0502020104020203" pitchFamily="34" charset="0"/>
                        </a:rPr>
                        <a:t>Purple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135</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86</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a:latin typeface="Gill Sans MT" panose="020B0502020104020203" pitchFamily="34" charset="0"/>
                        </a:rPr>
                        <a:t>146</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336550">
                <a:tc>
                  <a:txBody>
                    <a:bodyPr/>
                    <a:lstStyle/>
                    <a:p>
                      <a:pPr algn="ctr"/>
                      <a:r>
                        <a:rPr lang="en-US" sz="1000" b="1" dirty="0">
                          <a:latin typeface="Gill Sans MT" panose="020B0502020104020203" pitchFamily="34" charset="0"/>
                        </a:rPr>
                        <a:t>5</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1000" dirty="0">
                        <a:latin typeface="Gill Sans MT" panose="020B0502020104020203"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38400"/>
                    </a:solidFill>
                  </a:tcPr>
                </a:tc>
                <a:tc>
                  <a:txBody>
                    <a:bodyPr/>
                    <a:lstStyle/>
                    <a:p>
                      <a:pPr algn="ctr"/>
                      <a:r>
                        <a:rPr lang="en-US" sz="1000" dirty="0">
                          <a:latin typeface="Gill Sans MT" panose="020B0502020104020203" pitchFamily="34" charset="0"/>
                        </a:rPr>
                        <a:t>Orange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243</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132</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a:latin typeface="Gill Sans MT" panose="020B0502020104020203" pitchFamily="34" charset="0"/>
                        </a:rPr>
                        <a:t>0</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r h="336550">
                <a:tc>
                  <a:txBody>
                    <a:bodyPr/>
                    <a:lstStyle/>
                    <a:p>
                      <a:pPr algn="ctr"/>
                      <a:r>
                        <a:rPr lang="en-US" sz="1000" b="1" dirty="0">
                          <a:latin typeface="Gill Sans MT" panose="020B0502020104020203" pitchFamily="34" charset="0"/>
                        </a:rPr>
                        <a:t>6</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1000" dirty="0">
                        <a:latin typeface="Gill Sans MT" panose="020B0502020104020203"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83CAF1"/>
                    </a:solidFill>
                  </a:tcPr>
                </a:tc>
                <a:tc>
                  <a:txBody>
                    <a:bodyPr/>
                    <a:lstStyle/>
                    <a:p>
                      <a:pPr algn="ctr"/>
                      <a:r>
                        <a:rPr lang="en-US" sz="1000" dirty="0">
                          <a:latin typeface="Gill Sans MT" panose="020B0502020104020203" pitchFamily="34" charset="0"/>
                        </a:rPr>
                        <a:t>Light Blue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161</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202</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241</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6"/>
                  </a:ext>
                </a:extLst>
              </a:tr>
              <a:tr h="336550">
                <a:tc>
                  <a:txBody>
                    <a:bodyPr/>
                    <a:lstStyle/>
                    <a:p>
                      <a:pPr algn="ctr"/>
                      <a:r>
                        <a:rPr lang="en-US" sz="1000" b="1" dirty="0">
                          <a:latin typeface="Gill Sans MT" panose="020B0502020104020203" pitchFamily="34" charset="0"/>
                        </a:rPr>
                        <a:t>7</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1000" dirty="0">
                        <a:latin typeface="Gill Sans MT" panose="020B0502020104020203"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BE0032"/>
                    </a:solidFill>
                  </a:tcPr>
                </a:tc>
                <a:tc>
                  <a:txBody>
                    <a:bodyPr/>
                    <a:lstStyle/>
                    <a:p>
                      <a:pPr algn="ctr"/>
                      <a:r>
                        <a:rPr lang="en-US" sz="1000" dirty="0">
                          <a:latin typeface="Gill Sans MT" panose="020B0502020104020203" pitchFamily="34" charset="0"/>
                        </a:rPr>
                        <a:t>Red</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190</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0</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50</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59999300"/>
              </p:ext>
            </p:extLst>
          </p:nvPr>
        </p:nvGraphicFramePr>
        <p:xfrm>
          <a:off x="6143520" y="1047750"/>
          <a:ext cx="2926080" cy="2962205"/>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20000"/>
                    </a:ext>
                  </a:extLst>
                </a:gridCol>
                <a:gridCol w="54864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365760">
                  <a:extLst>
                    <a:ext uri="{9D8B030D-6E8A-4147-A177-3AD203B41FA5}">
                      <a16:colId xmlns:a16="http://schemas.microsoft.com/office/drawing/2014/main" val="20004"/>
                    </a:ext>
                  </a:extLst>
                </a:gridCol>
                <a:gridCol w="365760">
                  <a:extLst>
                    <a:ext uri="{9D8B030D-6E8A-4147-A177-3AD203B41FA5}">
                      <a16:colId xmlns:a16="http://schemas.microsoft.com/office/drawing/2014/main" val="20005"/>
                    </a:ext>
                  </a:extLst>
                </a:gridCol>
              </a:tblGrid>
              <a:tr h="328733">
                <a:tc>
                  <a:txBody>
                    <a:bodyPr/>
                    <a:lstStyle/>
                    <a:p>
                      <a:pPr algn="ctr"/>
                      <a:r>
                        <a:rPr lang="en-US" sz="1000" b="1" u="sng" dirty="0">
                          <a:latin typeface="Gill Sans MT" panose="020B0502020104020203" pitchFamily="34" charset="0"/>
                          <a:cs typeface="Arial" panose="020B0604020202020204" pitchFamily="34" charset="0"/>
                        </a:rPr>
                        <a:t>#</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b="1" u="sng" dirty="0">
                          <a:latin typeface="Gill Sans MT" panose="020B0502020104020203" pitchFamily="34" charset="0"/>
                          <a:cs typeface="Arial" panose="020B0604020202020204" pitchFamily="34" charset="0"/>
                        </a:rPr>
                        <a:t>Color</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b="1" u="sng" dirty="0">
                          <a:latin typeface="Gill Sans MT" panose="020B0502020104020203" pitchFamily="34" charset="0"/>
                          <a:cs typeface="Arial" panose="020B0604020202020204" pitchFamily="34" charset="0"/>
                        </a:rPr>
                        <a:t>Name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b="1" u="sng" dirty="0">
                          <a:latin typeface="Gill Sans MT" panose="020B0502020104020203" pitchFamily="34" charset="0"/>
                          <a:cs typeface="Arial" panose="020B0604020202020204" pitchFamily="34" charset="0"/>
                        </a:rPr>
                        <a:t>R</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b="1" u="sng" dirty="0">
                          <a:latin typeface="Gill Sans MT" panose="020B0502020104020203" pitchFamily="34" charset="0"/>
                          <a:cs typeface="Arial" panose="020B0604020202020204" pitchFamily="34" charset="0"/>
                        </a:rPr>
                        <a:t>G</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b="1" u="sng" dirty="0">
                          <a:latin typeface="Gill Sans MT" panose="020B0502020104020203" pitchFamily="34" charset="0"/>
                          <a:cs typeface="Arial" panose="020B0604020202020204" pitchFamily="34" charset="0"/>
                        </a:rPr>
                        <a:t>B</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29184">
                <a:tc>
                  <a:txBody>
                    <a:bodyPr/>
                    <a:lstStyle/>
                    <a:p>
                      <a:pPr algn="ctr"/>
                      <a:r>
                        <a:rPr lang="en-US" sz="1000" b="1" dirty="0">
                          <a:latin typeface="Gill Sans MT" panose="020B0502020104020203" pitchFamily="34" charset="0"/>
                          <a:cs typeface="Arial" panose="020B0604020202020204" pitchFamily="34" charset="0"/>
                        </a:rPr>
                        <a:t>15</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1000" dirty="0">
                        <a:latin typeface="Gill Sans MT" panose="020B0502020104020203" pitchFamily="34" charset="0"/>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A600"/>
                    </a:solidFill>
                  </a:tcPr>
                </a:tc>
                <a:tc>
                  <a:txBody>
                    <a:bodyPr/>
                    <a:lstStyle/>
                    <a:p>
                      <a:pPr algn="ctr"/>
                      <a:r>
                        <a:rPr lang="en-US" sz="1000" dirty="0">
                          <a:latin typeface="Gill Sans MT" panose="020B0502020104020203" pitchFamily="34" charset="0"/>
                          <a:cs typeface="Arial" panose="020B0604020202020204" pitchFamily="34" charset="0"/>
                        </a:rPr>
                        <a:t>Tangerine</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cs typeface="Arial" panose="020B0604020202020204" pitchFamily="34" charset="0"/>
                        </a:rPr>
                        <a:t>246</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cs typeface="Arial" panose="020B0604020202020204" pitchFamily="34" charset="0"/>
                        </a:rPr>
                        <a:t>166</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a:latin typeface="Gill Sans MT" panose="020B0502020104020203" pitchFamily="34" charset="0"/>
                          <a:cs typeface="Arial" panose="020B0604020202020204" pitchFamily="34" charset="0"/>
                        </a:rPr>
                        <a:t>0</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329184">
                <a:tc>
                  <a:txBody>
                    <a:bodyPr/>
                    <a:lstStyle/>
                    <a:p>
                      <a:pPr algn="ctr"/>
                      <a:r>
                        <a:rPr lang="en-US" sz="1000" b="1" dirty="0">
                          <a:latin typeface="Gill Sans MT" panose="020B0502020104020203" pitchFamily="34" charset="0"/>
                          <a:cs typeface="Arial" panose="020B0604020202020204" pitchFamily="34" charset="0"/>
                        </a:rPr>
                        <a:t>16</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1000" dirty="0">
                        <a:latin typeface="Gill Sans MT" panose="020B0502020104020203" pitchFamily="34" charset="0"/>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B3446C"/>
                    </a:solidFill>
                  </a:tcPr>
                </a:tc>
                <a:tc>
                  <a:txBody>
                    <a:bodyPr/>
                    <a:lstStyle/>
                    <a:p>
                      <a:pPr algn="ctr"/>
                      <a:r>
                        <a:rPr lang="en-US" sz="1000" dirty="0">
                          <a:latin typeface="Gill Sans MT" panose="020B0502020104020203" pitchFamily="34" charset="0"/>
                          <a:cs typeface="Arial" panose="020B0604020202020204" pitchFamily="34" charset="0"/>
                        </a:rPr>
                        <a:t>Berry</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cs typeface="Arial" panose="020B0604020202020204" pitchFamily="34" charset="0"/>
                        </a:rPr>
                        <a:t>179</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cs typeface="Arial" panose="020B0604020202020204" pitchFamily="34" charset="0"/>
                        </a:rPr>
                        <a:t>68</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a:latin typeface="Gill Sans MT" panose="020B0502020104020203" pitchFamily="34" charset="0"/>
                          <a:cs typeface="Arial" panose="020B0604020202020204" pitchFamily="34" charset="0"/>
                        </a:rPr>
                        <a:t>108</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29184">
                <a:tc>
                  <a:txBody>
                    <a:bodyPr/>
                    <a:lstStyle/>
                    <a:p>
                      <a:pPr algn="ctr"/>
                      <a:r>
                        <a:rPr lang="en-US" sz="1000" b="1" dirty="0">
                          <a:latin typeface="Gill Sans MT" panose="020B0502020104020203" pitchFamily="34" charset="0"/>
                          <a:cs typeface="Arial" panose="020B0604020202020204" pitchFamily="34" charset="0"/>
                        </a:rPr>
                        <a:t>17</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1000" dirty="0">
                        <a:latin typeface="Gill Sans MT" panose="020B0502020104020203" pitchFamily="34" charset="0"/>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CD300"/>
                    </a:solidFill>
                  </a:tcPr>
                </a:tc>
                <a:tc>
                  <a:txBody>
                    <a:bodyPr/>
                    <a:lstStyle/>
                    <a:p>
                      <a:pPr algn="ctr"/>
                      <a:r>
                        <a:rPr lang="en-US" sz="1000" dirty="0">
                          <a:latin typeface="Gill Sans MT" panose="020B0502020104020203" pitchFamily="34" charset="0"/>
                          <a:cs typeface="Arial" panose="020B0604020202020204" pitchFamily="34" charset="0"/>
                        </a:rPr>
                        <a:t>Greenish Yellow</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cs typeface="Arial" panose="020B0604020202020204" pitchFamily="34" charset="0"/>
                        </a:rPr>
                        <a:t>220</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cs typeface="Arial" panose="020B0604020202020204" pitchFamily="34" charset="0"/>
                        </a:rPr>
                        <a:t>211</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cs typeface="Arial" panose="020B0604020202020204" pitchFamily="34" charset="0"/>
                        </a:rPr>
                        <a:t>0</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329184">
                <a:tc>
                  <a:txBody>
                    <a:bodyPr/>
                    <a:lstStyle/>
                    <a:p>
                      <a:pPr algn="ctr"/>
                      <a:r>
                        <a:rPr lang="en-US" sz="1000" b="1" dirty="0">
                          <a:latin typeface="Gill Sans MT" panose="020B0502020104020203" pitchFamily="34" charset="0"/>
                          <a:cs typeface="Arial" panose="020B0604020202020204" pitchFamily="34" charset="0"/>
                        </a:rPr>
                        <a:t>18</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1000" dirty="0">
                        <a:latin typeface="Gill Sans MT" panose="020B0502020104020203" pitchFamily="34" charset="0"/>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882D17"/>
                    </a:solidFill>
                  </a:tcPr>
                </a:tc>
                <a:tc>
                  <a:txBody>
                    <a:bodyPr/>
                    <a:lstStyle/>
                    <a:p>
                      <a:pPr algn="ctr"/>
                      <a:r>
                        <a:rPr lang="en-US" sz="1000" dirty="0">
                          <a:latin typeface="Gill Sans MT" panose="020B0502020104020203" pitchFamily="34" charset="0"/>
                          <a:cs typeface="Arial" panose="020B0604020202020204" pitchFamily="34" charset="0"/>
                        </a:rPr>
                        <a:t>Reddish</a:t>
                      </a:r>
                      <a:r>
                        <a:rPr lang="en-US" sz="1000" baseline="0" dirty="0">
                          <a:latin typeface="Gill Sans MT" panose="020B0502020104020203" pitchFamily="34" charset="0"/>
                          <a:cs typeface="Arial" panose="020B0604020202020204" pitchFamily="34" charset="0"/>
                        </a:rPr>
                        <a:t> Brown</a:t>
                      </a:r>
                      <a:endParaRPr lang="en-US" sz="1000" dirty="0">
                        <a:latin typeface="Gill Sans MT" panose="020B0502020104020203" pitchFamily="34" charset="0"/>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cs typeface="Arial" panose="020B0604020202020204" pitchFamily="34" charset="0"/>
                        </a:rPr>
                        <a:t>136</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a:latin typeface="Gill Sans MT" panose="020B0502020104020203" pitchFamily="34" charset="0"/>
                          <a:cs typeface="Arial" panose="020B0604020202020204" pitchFamily="34" charset="0"/>
                        </a:rPr>
                        <a:t>45</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cs typeface="Arial" panose="020B0604020202020204" pitchFamily="34" charset="0"/>
                        </a:rPr>
                        <a:t>23</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329184">
                <a:tc>
                  <a:txBody>
                    <a:bodyPr/>
                    <a:lstStyle/>
                    <a:p>
                      <a:pPr algn="ctr"/>
                      <a:r>
                        <a:rPr lang="en-US" sz="1000" b="1" dirty="0">
                          <a:latin typeface="Gill Sans MT" panose="020B0502020104020203" pitchFamily="34" charset="0"/>
                          <a:cs typeface="Arial" panose="020B0604020202020204" pitchFamily="34" charset="0"/>
                        </a:rPr>
                        <a:t>19</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1000" dirty="0">
                        <a:latin typeface="Gill Sans MT" panose="020B0502020104020203" pitchFamily="34" charset="0"/>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8DB600"/>
                    </a:solidFill>
                  </a:tcPr>
                </a:tc>
                <a:tc>
                  <a:txBody>
                    <a:bodyPr/>
                    <a:lstStyle/>
                    <a:p>
                      <a:pPr algn="ctr"/>
                      <a:r>
                        <a:rPr lang="en-US" sz="1000" dirty="0">
                          <a:latin typeface="Gill Sans MT" panose="020B0502020104020203" pitchFamily="34" charset="0"/>
                          <a:cs typeface="Arial" panose="020B0604020202020204" pitchFamily="34" charset="0"/>
                        </a:rPr>
                        <a:t>Grass Green</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cs typeface="Arial" panose="020B0604020202020204" pitchFamily="34" charset="0"/>
                        </a:rPr>
                        <a:t>141</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cs typeface="Arial" panose="020B0604020202020204" pitchFamily="34" charset="0"/>
                        </a:rPr>
                        <a:t>182</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cs typeface="Arial" panose="020B0604020202020204" pitchFamily="34" charset="0"/>
                        </a:rPr>
                        <a:t>0</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r h="329184">
                <a:tc>
                  <a:txBody>
                    <a:bodyPr/>
                    <a:lstStyle/>
                    <a:p>
                      <a:pPr algn="ctr"/>
                      <a:r>
                        <a:rPr lang="en-US" sz="1000" b="1" dirty="0">
                          <a:latin typeface="Gill Sans MT" panose="020B0502020104020203" pitchFamily="34" charset="0"/>
                          <a:cs typeface="Arial" panose="020B0604020202020204" pitchFamily="34" charset="0"/>
                        </a:rPr>
                        <a:t>20</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1000" dirty="0">
                        <a:latin typeface="Gill Sans MT" panose="020B0502020104020203" pitchFamily="34" charset="0"/>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54522"/>
                    </a:solidFill>
                  </a:tcPr>
                </a:tc>
                <a:tc>
                  <a:txBody>
                    <a:bodyPr/>
                    <a:lstStyle/>
                    <a:p>
                      <a:pPr algn="ctr"/>
                      <a:r>
                        <a:rPr lang="en-US" sz="1000" dirty="0">
                          <a:latin typeface="Gill Sans MT" panose="020B0502020104020203" pitchFamily="34" charset="0"/>
                          <a:cs typeface="Arial" panose="020B0604020202020204" pitchFamily="34" charset="0"/>
                        </a:rPr>
                        <a:t>Brown</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cs typeface="Arial" panose="020B0604020202020204" pitchFamily="34" charset="0"/>
                        </a:rPr>
                        <a:t>101</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cs typeface="Arial" panose="020B0604020202020204" pitchFamily="34" charset="0"/>
                        </a:rPr>
                        <a:t>69</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cs typeface="Arial" panose="020B0604020202020204" pitchFamily="34" charset="0"/>
                        </a:rPr>
                        <a:t>34</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6"/>
                  </a:ext>
                </a:extLst>
              </a:tr>
              <a:tr h="329184">
                <a:tc>
                  <a:txBody>
                    <a:bodyPr/>
                    <a:lstStyle/>
                    <a:p>
                      <a:pPr algn="ctr"/>
                      <a:r>
                        <a:rPr lang="en-US" sz="1000" b="1" dirty="0">
                          <a:latin typeface="Gill Sans MT" panose="020B0502020104020203" pitchFamily="34" charset="0"/>
                          <a:cs typeface="Arial" panose="020B0604020202020204" pitchFamily="34" charset="0"/>
                        </a:rPr>
                        <a:t>21</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1000" dirty="0">
                        <a:latin typeface="Gill Sans MT" panose="020B0502020104020203" pitchFamily="34" charset="0"/>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25822"/>
                    </a:solidFill>
                  </a:tcPr>
                </a:tc>
                <a:tc>
                  <a:txBody>
                    <a:bodyPr/>
                    <a:lstStyle/>
                    <a:p>
                      <a:pPr algn="ctr"/>
                      <a:r>
                        <a:rPr lang="en-US" sz="1000" dirty="0">
                          <a:latin typeface="Gill Sans MT" panose="020B0502020104020203" pitchFamily="34" charset="0"/>
                          <a:cs typeface="Arial" panose="020B0604020202020204" pitchFamily="34" charset="0"/>
                        </a:rPr>
                        <a:t>Red Orange</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cs typeface="Arial" panose="020B0604020202020204" pitchFamily="34" charset="0"/>
                        </a:rPr>
                        <a:t>226</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cs typeface="Arial" panose="020B0604020202020204" pitchFamily="34" charset="0"/>
                        </a:rPr>
                        <a:t>88</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cs typeface="Arial" panose="020B0604020202020204" pitchFamily="34" charset="0"/>
                        </a:rPr>
                        <a:t>34</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7"/>
                  </a:ext>
                </a:extLst>
              </a:tr>
              <a:tr h="329184">
                <a:tc>
                  <a:txBody>
                    <a:bodyPr/>
                    <a:lstStyle/>
                    <a:p>
                      <a:pPr algn="ctr"/>
                      <a:r>
                        <a:rPr lang="en-US" sz="1000" b="1" dirty="0">
                          <a:latin typeface="Gill Sans MT" panose="020B0502020104020203" pitchFamily="34" charset="0"/>
                          <a:cs typeface="Arial" panose="020B0604020202020204" pitchFamily="34" charset="0"/>
                        </a:rPr>
                        <a:t>22</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1000" dirty="0">
                        <a:latin typeface="Gill Sans MT" panose="020B0502020104020203" pitchFamily="34" charset="0"/>
                        <a:cs typeface="Arial" panose="020B0604020202020204" pitchFamily="34" charset="0"/>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B3D26"/>
                    </a:solidFill>
                  </a:tcPr>
                </a:tc>
                <a:tc>
                  <a:txBody>
                    <a:bodyPr/>
                    <a:lstStyle/>
                    <a:p>
                      <a:pPr algn="ctr"/>
                      <a:r>
                        <a:rPr lang="en-US" sz="1000" dirty="0">
                          <a:latin typeface="Gill Sans MT" panose="020B0502020104020203" pitchFamily="34" charset="0"/>
                          <a:cs typeface="Arial" panose="020B0604020202020204" pitchFamily="34" charset="0"/>
                        </a:rPr>
                        <a:t>Olive Green</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cs typeface="Arial" panose="020B0604020202020204" pitchFamily="34" charset="0"/>
                        </a:rPr>
                        <a:t>43</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cs typeface="Arial" panose="020B0604020202020204" pitchFamily="34" charset="0"/>
                        </a:rPr>
                        <a:t>61</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cs typeface="Arial" panose="020B0604020202020204" pitchFamily="34" charset="0"/>
                        </a:rPr>
                        <a:t>38</a:t>
                      </a: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9" name="Rectangle 8"/>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anose="02010803020104030203" pitchFamily="2" charset="-79"/>
              </a:rPr>
              <a:t>KELLY’S 22 </a:t>
            </a:r>
            <a:r>
              <a:rPr lang="en-US" sz="4000" b="1" dirty="0">
                <a:solidFill>
                  <a:schemeClr val="accent5"/>
                </a:solidFill>
                <a:latin typeface="Century Gothic" panose="020B0502020202020204" pitchFamily="34" charset="0"/>
                <a:cs typeface="Aharoni" panose="02010803020104030203" pitchFamily="2" charset="-79"/>
              </a:rPr>
              <a:t>COLORS</a:t>
            </a:r>
            <a:r>
              <a:rPr lang="en-US" sz="4000" b="1" dirty="0">
                <a:solidFill>
                  <a:schemeClr val="bg1">
                    <a:lumMod val="65000"/>
                  </a:schemeClr>
                </a:solidFill>
                <a:latin typeface="Century Gothic" panose="020B0502020202020204" pitchFamily="34" charset="0"/>
                <a:cs typeface="Aharoni" panose="02010803020104030203" pitchFamily="2" charset="-79"/>
              </a:rPr>
              <a:t> </a:t>
            </a:r>
            <a:r>
              <a:rPr lang="en-US" sz="4000" b="1" dirty="0">
                <a:solidFill>
                  <a:srgbClr val="7D868C"/>
                </a:solidFill>
                <a:latin typeface="Century Gothic" panose="020B0502020202020204" pitchFamily="34" charset="0"/>
                <a:cs typeface="Aharoni" panose="02010803020104030203" pitchFamily="2" charset="-79"/>
              </a:rPr>
              <a:t>OF</a:t>
            </a:r>
          </a:p>
        </p:txBody>
      </p:sp>
      <p:sp>
        <p:nvSpPr>
          <p:cNvPr id="10" name="Rectangle 9"/>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5"/>
                </a:solidFill>
                <a:latin typeface="Century Gothic" panose="020B0502020202020204" pitchFamily="34" charset="0"/>
                <a:cs typeface="Aharoni" pitchFamily="2" charset="-79"/>
              </a:rPr>
              <a:t>MAXIMUM</a:t>
            </a:r>
            <a:r>
              <a:rPr lang="en-US" sz="4000" b="1" dirty="0">
                <a:solidFill>
                  <a:schemeClr val="accent1">
                    <a:lumMod val="60000"/>
                    <a:lumOff val="40000"/>
                  </a:schemeClr>
                </a:solidFill>
                <a:latin typeface="Century Gothic" panose="020B0502020202020204" pitchFamily="34" charset="0"/>
                <a:cs typeface="Aharoni" pitchFamily="2" charset="-79"/>
              </a:rPr>
              <a:t> </a:t>
            </a:r>
            <a:r>
              <a:rPr lang="en-US" sz="4000" b="1" dirty="0">
                <a:solidFill>
                  <a:srgbClr val="7D868C"/>
                </a:solidFill>
                <a:latin typeface="Century Gothic" panose="020B0502020202020204" pitchFamily="34" charset="0"/>
                <a:cs typeface="Aharoni" pitchFamily="2" charset="-79"/>
              </a:rPr>
              <a:t>CONTRAST</a:t>
            </a:r>
          </a:p>
        </p:txBody>
      </p:sp>
      <p:graphicFrame>
        <p:nvGraphicFramePr>
          <p:cNvPr id="12" name="Table 11"/>
          <p:cNvGraphicFramePr>
            <a:graphicFrameLocks noGrp="1"/>
          </p:cNvGraphicFramePr>
          <p:nvPr>
            <p:extLst>
              <p:ext uri="{D42A27DB-BD31-4B8C-83A1-F6EECF244321}">
                <p14:modId xmlns:p14="http://schemas.microsoft.com/office/powerpoint/2010/main" val="4092591038"/>
              </p:ext>
            </p:extLst>
          </p:nvPr>
        </p:nvGraphicFramePr>
        <p:xfrm>
          <a:off x="3108960" y="1047750"/>
          <a:ext cx="2926080" cy="269240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20000"/>
                    </a:ext>
                  </a:extLst>
                </a:gridCol>
                <a:gridCol w="54864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365760">
                  <a:extLst>
                    <a:ext uri="{9D8B030D-6E8A-4147-A177-3AD203B41FA5}">
                      <a16:colId xmlns:a16="http://schemas.microsoft.com/office/drawing/2014/main" val="20004"/>
                    </a:ext>
                  </a:extLst>
                </a:gridCol>
                <a:gridCol w="365760">
                  <a:extLst>
                    <a:ext uri="{9D8B030D-6E8A-4147-A177-3AD203B41FA5}">
                      <a16:colId xmlns:a16="http://schemas.microsoft.com/office/drawing/2014/main" val="20005"/>
                    </a:ext>
                  </a:extLst>
                </a:gridCol>
              </a:tblGrid>
              <a:tr h="336550">
                <a:tc>
                  <a:txBody>
                    <a:bodyPr/>
                    <a:lstStyle/>
                    <a:p>
                      <a:pPr algn="ctr"/>
                      <a:r>
                        <a:rPr lang="en-US" sz="1000" b="1" u="sng" dirty="0">
                          <a:latin typeface="Gill Sans MT" panose="020B0502020104020203" pitchFamily="34" charset="0"/>
                        </a:rPr>
                        <a:t>#</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b="1" u="sng" dirty="0">
                          <a:latin typeface="Gill Sans MT" panose="020B0502020104020203" pitchFamily="34" charset="0"/>
                        </a:rPr>
                        <a:t>Color</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r>
                        <a:rPr lang="en-US" sz="1000" b="1" u="sng" dirty="0">
                          <a:latin typeface="Gill Sans MT" panose="020B0502020104020203" pitchFamily="34" charset="0"/>
                        </a:rPr>
                        <a:t>Name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b="1" u="sng" dirty="0">
                          <a:latin typeface="Gill Sans MT" panose="020B0502020104020203" pitchFamily="34" charset="0"/>
                        </a:rPr>
                        <a:t>R</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b="1" u="sng" dirty="0">
                          <a:latin typeface="Gill Sans MT" panose="020B0502020104020203" pitchFamily="34" charset="0"/>
                        </a:rPr>
                        <a:t>G</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b="1" u="sng" dirty="0">
                          <a:latin typeface="Gill Sans MT" panose="020B0502020104020203" pitchFamily="34" charset="0"/>
                        </a:rPr>
                        <a:t>B</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36550">
                <a:tc>
                  <a:txBody>
                    <a:bodyPr/>
                    <a:lstStyle/>
                    <a:p>
                      <a:pPr algn="ctr"/>
                      <a:r>
                        <a:rPr lang="en-US" sz="1000" b="1" dirty="0">
                          <a:latin typeface="Gill Sans MT" panose="020B0502020104020203" pitchFamily="34" charset="0"/>
                        </a:rPr>
                        <a:t>8</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1000" dirty="0">
                        <a:latin typeface="Gill Sans MT" panose="020B0502020104020203"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C2B280"/>
                    </a:solidFill>
                  </a:tcPr>
                </a:tc>
                <a:tc>
                  <a:txBody>
                    <a:bodyPr/>
                    <a:lstStyle/>
                    <a:p>
                      <a:pPr algn="ctr"/>
                      <a:r>
                        <a:rPr lang="en-US" sz="1000" dirty="0">
                          <a:latin typeface="Gill Sans MT" panose="020B0502020104020203" pitchFamily="34" charset="0"/>
                        </a:rPr>
                        <a:t>Tan</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194</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178</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128</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336550">
                <a:tc>
                  <a:txBody>
                    <a:bodyPr/>
                    <a:lstStyle/>
                    <a:p>
                      <a:pPr algn="ctr"/>
                      <a:r>
                        <a:rPr lang="en-US" sz="1000" b="1" dirty="0">
                          <a:latin typeface="Gill Sans MT" panose="020B0502020104020203" pitchFamily="34" charset="0"/>
                        </a:rPr>
                        <a:t>9</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1000" dirty="0">
                        <a:latin typeface="Gill Sans MT" panose="020B0502020104020203"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848482"/>
                    </a:solidFill>
                  </a:tcPr>
                </a:tc>
                <a:tc>
                  <a:txBody>
                    <a:bodyPr/>
                    <a:lstStyle/>
                    <a:p>
                      <a:pPr algn="ctr"/>
                      <a:r>
                        <a:rPr lang="en-US" sz="1000" dirty="0">
                          <a:latin typeface="Gill Sans MT" panose="020B0502020104020203" pitchFamily="34" charset="0"/>
                        </a:rPr>
                        <a:t>Grey</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132</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132</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130</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36550">
                <a:tc>
                  <a:txBody>
                    <a:bodyPr/>
                    <a:lstStyle/>
                    <a:p>
                      <a:pPr algn="ctr"/>
                      <a:r>
                        <a:rPr lang="en-US" sz="1000" b="1" dirty="0">
                          <a:latin typeface="Gill Sans MT" panose="020B0502020104020203" pitchFamily="34" charset="0"/>
                        </a:rPr>
                        <a:t>10</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1000" dirty="0">
                        <a:latin typeface="Gill Sans MT" panose="020B0502020104020203"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8856"/>
                    </a:solidFill>
                  </a:tcPr>
                </a:tc>
                <a:tc>
                  <a:txBody>
                    <a:bodyPr/>
                    <a:lstStyle/>
                    <a:p>
                      <a:pPr algn="ctr"/>
                      <a:r>
                        <a:rPr lang="en-US" sz="1000" dirty="0">
                          <a:latin typeface="Gill Sans MT" panose="020B0502020104020203" pitchFamily="34" charset="0"/>
                        </a:rPr>
                        <a:t>Green</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0</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136</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86</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336550">
                <a:tc>
                  <a:txBody>
                    <a:bodyPr/>
                    <a:lstStyle/>
                    <a:p>
                      <a:pPr algn="ctr"/>
                      <a:r>
                        <a:rPr lang="en-US" sz="1000" b="1" dirty="0">
                          <a:latin typeface="Gill Sans MT" panose="020B0502020104020203" pitchFamily="34" charset="0"/>
                        </a:rPr>
                        <a:t>11</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1000" dirty="0">
                        <a:latin typeface="Gill Sans MT" panose="020B0502020104020203"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68FAC"/>
                    </a:solidFill>
                  </a:tcPr>
                </a:tc>
                <a:tc>
                  <a:txBody>
                    <a:bodyPr/>
                    <a:lstStyle/>
                    <a:p>
                      <a:pPr algn="ctr"/>
                      <a:r>
                        <a:rPr lang="en-US" sz="1000" baseline="0" dirty="0">
                          <a:latin typeface="Gill Sans MT" panose="020B0502020104020203" pitchFamily="34" charset="0"/>
                        </a:rPr>
                        <a:t>Pink</a:t>
                      </a:r>
                      <a:endParaRPr lang="en-US" sz="1000" dirty="0">
                        <a:latin typeface="Gill Sans MT" panose="020B0502020104020203"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230</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143</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Gill Sans MT" panose="020B0502020104020203" pitchFamily="34" charset="0"/>
                        </a:rPr>
                        <a:t>172</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336550">
                <a:tc>
                  <a:txBody>
                    <a:bodyPr/>
                    <a:lstStyle/>
                    <a:p>
                      <a:pPr algn="ctr"/>
                      <a:r>
                        <a:rPr lang="en-US" sz="1000" b="1" dirty="0">
                          <a:latin typeface="Gill Sans MT" panose="020B0502020104020203" pitchFamily="34" charset="0"/>
                        </a:rPr>
                        <a:t>12</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1000" dirty="0">
                        <a:latin typeface="Gill Sans MT" panose="020B0502020104020203"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67A5"/>
                    </a:solidFill>
                  </a:tcPr>
                </a:tc>
                <a:tc>
                  <a:txBody>
                    <a:bodyPr/>
                    <a:lstStyle/>
                    <a:p>
                      <a:pPr algn="ctr"/>
                      <a:r>
                        <a:rPr lang="en-US" sz="1000" dirty="0">
                          <a:latin typeface="Gill Sans MT" panose="020B0502020104020203" pitchFamily="34" charset="0"/>
                        </a:rPr>
                        <a:t>Blue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a:latin typeface="Gill Sans MT" panose="020B0502020104020203" pitchFamily="34" charset="0"/>
                        </a:rPr>
                        <a:t>0</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rPr>
                        <a:t>103</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rPr>
                        <a:t>165</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r h="336550">
                <a:tc>
                  <a:txBody>
                    <a:bodyPr/>
                    <a:lstStyle/>
                    <a:p>
                      <a:pPr algn="ctr"/>
                      <a:r>
                        <a:rPr lang="en-US" sz="1000" b="1" dirty="0">
                          <a:latin typeface="Gill Sans MT" panose="020B0502020104020203" pitchFamily="34" charset="0"/>
                        </a:rPr>
                        <a:t>13</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1000" dirty="0">
                        <a:latin typeface="Gill Sans MT" panose="020B0502020104020203"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99379"/>
                    </a:solidFill>
                  </a:tcPr>
                </a:tc>
                <a:tc>
                  <a:txBody>
                    <a:bodyPr/>
                    <a:lstStyle/>
                    <a:p>
                      <a:pPr algn="ctr"/>
                      <a:r>
                        <a:rPr lang="en-US" sz="1000" dirty="0">
                          <a:latin typeface="Gill Sans MT" panose="020B0502020104020203" pitchFamily="34" charset="0"/>
                        </a:rPr>
                        <a:t>Salmon</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a:latin typeface="Gill Sans MT" panose="020B0502020104020203" pitchFamily="34" charset="0"/>
                        </a:rPr>
                        <a:t>249</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rPr>
                        <a:t>147</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rPr>
                        <a:t>121</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6"/>
                  </a:ext>
                </a:extLst>
              </a:tr>
              <a:tr h="336550">
                <a:tc>
                  <a:txBody>
                    <a:bodyPr/>
                    <a:lstStyle/>
                    <a:p>
                      <a:pPr algn="ctr"/>
                      <a:r>
                        <a:rPr lang="en-US" sz="1000" b="1" dirty="0">
                          <a:latin typeface="Gill Sans MT" panose="020B0502020104020203" pitchFamily="34" charset="0"/>
                        </a:rPr>
                        <a:t>14</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1000" dirty="0">
                        <a:latin typeface="Gill Sans MT" panose="020B0502020104020203"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04E97"/>
                    </a:solidFill>
                  </a:tcPr>
                </a:tc>
                <a:tc>
                  <a:txBody>
                    <a:bodyPr/>
                    <a:lstStyle/>
                    <a:p>
                      <a:pPr algn="ctr"/>
                      <a:r>
                        <a:rPr lang="en-US" sz="1000" dirty="0">
                          <a:latin typeface="Gill Sans MT" panose="020B0502020104020203" pitchFamily="34" charset="0"/>
                        </a:rPr>
                        <a:t>Violet</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rPr>
                        <a:t>96</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rPr>
                        <a:t>78</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900" dirty="0">
                          <a:latin typeface="Gill Sans MT" panose="020B0502020104020203" pitchFamily="34" charset="0"/>
                        </a:rPr>
                        <a:t>151</a:t>
                      </a:r>
                    </a:p>
                  </a:txBody>
                  <a:tcPr marL="47642" marR="47642" marT="23821" marB="23821"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775319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flipH="1">
            <a:off x="1066800" y="317287"/>
            <a:ext cx="2362200" cy="4508927"/>
          </a:xfrm>
          <a:prstGeom prst="rect">
            <a:avLst/>
          </a:prstGeom>
          <a:noFill/>
        </p:spPr>
        <p:txBody>
          <a:bodyPr wrap="square" rtlCol="0">
            <a:spAutoFit/>
          </a:bodyPr>
          <a:lstStyle/>
          <a:p>
            <a:r>
              <a:rPr lang="en-US" sz="28700" dirty="0">
                <a:solidFill>
                  <a:schemeClr val="accent6">
                    <a:alpha val="50000"/>
                  </a:schemeClr>
                </a:solidFill>
                <a:latin typeface="Arial" panose="020B0604020202020204" pitchFamily="34" charset="0"/>
                <a:cs typeface="Arial" panose="020B0604020202020204" pitchFamily="34" charset="0"/>
              </a:rPr>
              <a:t>5</a:t>
            </a:r>
          </a:p>
        </p:txBody>
      </p:sp>
      <p:sp>
        <p:nvSpPr>
          <p:cNvPr id="7" name="Title 1"/>
          <p:cNvSpPr txBox="1">
            <a:spLocks/>
          </p:cNvSpPr>
          <p:nvPr/>
        </p:nvSpPr>
        <p:spPr>
          <a:xfrm flipH="1">
            <a:off x="1999200" y="2211750"/>
            <a:ext cx="5316000" cy="720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a:latin typeface="Century Gothic" panose="020B0502020202020204" pitchFamily="34" charset="0"/>
                <a:cs typeface="Aharoni" panose="02010803020104030203" pitchFamily="2" charset="-79"/>
              </a:rPr>
              <a:t>Font &amp; Readability</a:t>
            </a:r>
          </a:p>
        </p:txBody>
      </p:sp>
    </p:spTree>
    <p:extLst>
      <p:ext uri="{BB962C8B-B14F-4D97-AF65-F5344CB8AC3E}">
        <p14:creationId xmlns:p14="http://schemas.microsoft.com/office/powerpoint/2010/main" val="39255521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4"/>
          <p:cNvGraphicFramePr>
            <a:graphicFrameLocks noGrp="1"/>
          </p:cNvGraphicFramePr>
          <p:nvPr>
            <p:custDataLst>
              <p:tags r:id="rId1"/>
            </p:custDataLst>
            <p:extLst>
              <p:ext uri="{D42A27DB-BD31-4B8C-83A1-F6EECF244321}">
                <p14:modId xmlns:p14="http://schemas.microsoft.com/office/powerpoint/2010/main" val="1404256193"/>
              </p:ext>
            </p:extLst>
          </p:nvPr>
        </p:nvGraphicFramePr>
        <p:xfrm>
          <a:off x="1600200" y="1062990"/>
          <a:ext cx="6477000" cy="2331720"/>
        </p:xfrm>
        <a:graphic>
          <a:graphicData uri="http://schemas.openxmlformats.org/drawingml/2006/table">
            <a:tbl>
              <a:tblPr firstRow="1" bandRow="1">
                <a:tableStyleId>{2D5ABB26-0587-4C30-8999-92F81FD0307C}</a:tableStyleId>
              </a:tblPr>
              <a:tblGrid>
                <a:gridCol w="431054">
                  <a:extLst>
                    <a:ext uri="{9D8B030D-6E8A-4147-A177-3AD203B41FA5}">
                      <a16:colId xmlns:a16="http://schemas.microsoft.com/office/drawing/2014/main" val="20000"/>
                    </a:ext>
                  </a:extLst>
                </a:gridCol>
                <a:gridCol w="6045946">
                  <a:extLst>
                    <a:ext uri="{9D8B030D-6E8A-4147-A177-3AD203B41FA5}">
                      <a16:colId xmlns:a16="http://schemas.microsoft.com/office/drawing/2014/main" val="20001"/>
                    </a:ext>
                  </a:extLst>
                </a:gridCol>
              </a:tblGrid>
              <a:tr h="777240">
                <a:tc>
                  <a:txBody>
                    <a:bodyPr/>
                    <a:lstStyle/>
                    <a:p>
                      <a:pPr algn="ctr"/>
                      <a:r>
                        <a:rPr lang="en-CA" sz="4000" b="1" noProof="0" dirty="0">
                          <a:solidFill>
                            <a:schemeClr val="accent6">
                              <a:lumMod val="60000"/>
                              <a:lumOff val="40000"/>
                            </a:schemeClr>
                          </a:solidFill>
                          <a:latin typeface="Arial" panose="020B0604020202020204" pitchFamily="34" charset="0"/>
                          <a:cs typeface="Arial" panose="020B0604020202020204" pitchFamily="34" charset="0"/>
                        </a:rPr>
                        <a:t>1</a:t>
                      </a: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defTabSz="914400" eaLnBrk="1" fontAlgn="auto" latinLnBrk="0" hangingPunct="1">
                        <a:lnSpc>
                          <a:spcPct val="150000"/>
                        </a:lnSpc>
                        <a:spcBef>
                          <a:spcPts val="0"/>
                        </a:spcBef>
                        <a:spcAft>
                          <a:spcPts val="0"/>
                        </a:spcAft>
                        <a:buClrTx/>
                        <a:buSzTx/>
                        <a:buFont typeface="+mj-lt"/>
                        <a:buNone/>
                        <a:tabLst/>
                        <a:defRPr/>
                      </a:pPr>
                      <a:r>
                        <a:rPr kumimoji="0" lang="en-US" sz="2000" b="0" i="0" u="none" strike="noStrike" kern="0" cap="none" spc="0" normalizeH="0" baseline="0" noProof="0" dirty="0">
                          <a:ln>
                            <a:noFill/>
                          </a:ln>
                          <a:solidFill>
                            <a:schemeClr val="tx1"/>
                          </a:solidFill>
                          <a:effectLst/>
                          <a:uLnTx/>
                          <a:uFillTx/>
                          <a:latin typeface="+mn-lt"/>
                          <a:ea typeface="+mn-ea"/>
                          <a:cs typeface="Aharoni" pitchFamily="2" charset="-79"/>
                        </a:rPr>
                        <a:t>Consider readability.</a:t>
                      </a:r>
                      <a:endParaRPr lang="en-CA" sz="2000" b="0" noProof="0" dirty="0">
                        <a:solidFill>
                          <a:schemeClr val="tx1"/>
                        </a:solidFill>
                        <a:latin typeface="Cambria" panose="02040503050406030204" pitchFamily="18" charset="0"/>
                        <a:cs typeface="Arial" pitchFamily="34" charset="0"/>
                      </a:endParaRP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77240">
                <a:tc>
                  <a:txBody>
                    <a:bodyPr/>
                    <a:lstStyle/>
                    <a:p>
                      <a:pPr algn="ctr"/>
                      <a:r>
                        <a:rPr lang="en-CA" sz="4000" b="1" noProof="0" dirty="0">
                          <a:solidFill>
                            <a:schemeClr val="accent6">
                              <a:lumMod val="60000"/>
                              <a:lumOff val="40000"/>
                            </a:schemeClr>
                          </a:solidFill>
                          <a:latin typeface="Arial" panose="020B0604020202020204" pitchFamily="34" charset="0"/>
                          <a:cs typeface="Arial" panose="020B0604020202020204" pitchFamily="34" charset="0"/>
                        </a:rPr>
                        <a:t>2</a:t>
                      </a: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defTabSz="914400" eaLnBrk="1" fontAlgn="auto" latinLnBrk="0" hangingPunct="1">
                        <a:lnSpc>
                          <a:spcPct val="150000"/>
                        </a:lnSpc>
                        <a:spcBef>
                          <a:spcPts val="0"/>
                        </a:spcBef>
                        <a:spcAft>
                          <a:spcPts val="0"/>
                        </a:spcAft>
                        <a:buClrTx/>
                        <a:buSzTx/>
                        <a:buFont typeface="+mj-lt"/>
                        <a:buNone/>
                        <a:tabLst/>
                        <a:defRPr/>
                      </a:pPr>
                      <a:r>
                        <a:rPr kumimoji="0" lang="en-US" sz="2000" b="0" i="0" u="none" strike="noStrike" kern="0" cap="none" spc="0" normalizeH="0" baseline="0" noProof="0" dirty="0">
                          <a:ln>
                            <a:noFill/>
                          </a:ln>
                          <a:solidFill>
                            <a:schemeClr val="tx1"/>
                          </a:solidFill>
                          <a:effectLst/>
                          <a:uLnTx/>
                          <a:uFillTx/>
                          <a:latin typeface="+mn-lt"/>
                          <a:ea typeface="+mn-ea"/>
                          <a:cs typeface="Aharoni" pitchFamily="2" charset="-79"/>
                        </a:rPr>
                        <a:t>Apply a standard font framework.</a:t>
                      </a:r>
                      <a:endParaRPr lang="en-CA" sz="2000" b="0" noProof="0" dirty="0">
                        <a:solidFill>
                          <a:schemeClr val="tx1"/>
                        </a:solidFill>
                        <a:latin typeface="Cambria" panose="02040503050406030204" pitchFamily="18" charset="0"/>
                        <a:cs typeface="Arial" pitchFamily="34" charset="0"/>
                      </a:endParaRP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77240">
                <a:tc>
                  <a:txBody>
                    <a:bodyPr/>
                    <a:lstStyle/>
                    <a:p>
                      <a:pPr algn="ctr"/>
                      <a:r>
                        <a:rPr lang="en-CA" sz="4000" b="1" noProof="0" dirty="0">
                          <a:solidFill>
                            <a:schemeClr val="accent6">
                              <a:lumMod val="60000"/>
                              <a:lumOff val="40000"/>
                            </a:schemeClr>
                          </a:solidFill>
                          <a:latin typeface="Arial" panose="020B0604020202020204" pitchFamily="34" charset="0"/>
                          <a:cs typeface="Arial" panose="020B0604020202020204" pitchFamily="34" charset="0"/>
                        </a:rPr>
                        <a:t>3</a:t>
                      </a: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defTabSz="914400" eaLnBrk="1" fontAlgn="auto" latinLnBrk="0" hangingPunct="1">
                        <a:lnSpc>
                          <a:spcPct val="150000"/>
                        </a:lnSpc>
                        <a:spcBef>
                          <a:spcPts val="0"/>
                        </a:spcBef>
                        <a:spcAft>
                          <a:spcPts val="0"/>
                        </a:spcAft>
                        <a:buClrTx/>
                        <a:buSzTx/>
                        <a:buFont typeface="+mj-lt"/>
                        <a:buNone/>
                        <a:tabLst/>
                        <a:defRPr/>
                      </a:pPr>
                      <a:r>
                        <a:rPr lang="en-US" sz="2000" b="0" kern="0" dirty="0">
                          <a:solidFill>
                            <a:schemeClr val="tx1"/>
                          </a:solidFill>
                          <a:latin typeface="+mn-lt"/>
                          <a:ea typeface="+mn-ea"/>
                          <a:cs typeface="Aharoni" pitchFamily="2" charset="-79"/>
                        </a:rPr>
                        <a:t>Avoid comic sans (and some other</a:t>
                      </a:r>
                      <a:r>
                        <a:rPr lang="en-US" sz="2000" b="0" kern="0" baseline="0" dirty="0">
                          <a:solidFill>
                            <a:schemeClr val="tx1"/>
                          </a:solidFill>
                          <a:latin typeface="+mn-lt"/>
                          <a:ea typeface="+mn-ea"/>
                          <a:cs typeface="Aharoni" pitchFamily="2" charset="-79"/>
                        </a:rPr>
                        <a:t> font advice)</a:t>
                      </a:r>
                      <a:r>
                        <a:rPr lang="en-US" sz="2000" b="0" kern="0" dirty="0">
                          <a:solidFill>
                            <a:schemeClr val="tx1"/>
                          </a:solidFill>
                          <a:latin typeface="+mn-lt"/>
                          <a:ea typeface="+mn-ea"/>
                          <a:cs typeface="Aharoni" pitchFamily="2" charset="-79"/>
                        </a:rPr>
                        <a:t>.</a:t>
                      </a: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63795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9050"/>
            <a:ext cx="7924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anose="02010803020104030203" pitchFamily="2" charset="-79"/>
              </a:rPr>
              <a:t>CONSIDER</a:t>
            </a:r>
            <a:r>
              <a:rPr lang="en-US" sz="4000" b="1" dirty="0">
                <a:solidFill>
                  <a:schemeClr val="bg1">
                    <a:lumMod val="65000"/>
                  </a:schemeClr>
                </a:solidFill>
                <a:latin typeface="Century Gothic" panose="020B0502020202020204" pitchFamily="34" charset="0"/>
                <a:cs typeface="Aharoni" panose="02010803020104030203" pitchFamily="2" charset="-79"/>
              </a:rPr>
              <a:t> </a:t>
            </a:r>
            <a:r>
              <a:rPr lang="en-US" sz="4000" b="1" dirty="0">
                <a:solidFill>
                  <a:schemeClr val="accent6"/>
                </a:solidFill>
                <a:latin typeface="Century Gothic" panose="020B0502020202020204" pitchFamily="34" charset="0"/>
                <a:cs typeface="Aharoni" panose="02010803020104030203" pitchFamily="2" charset="-79"/>
              </a:rPr>
              <a:t>READABILITY</a:t>
            </a:r>
          </a:p>
        </p:txBody>
      </p:sp>
      <p:sp>
        <p:nvSpPr>
          <p:cNvPr id="3" name="Rectangle 2"/>
          <p:cNvSpPr/>
          <p:nvPr/>
        </p:nvSpPr>
        <p:spPr>
          <a:xfrm>
            <a:off x="76199" y="361950"/>
            <a:ext cx="8508307"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FOR MAXIMUM COMPREHENSION</a:t>
            </a:r>
          </a:p>
        </p:txBody>
      </p:sp>
      <p:sp>
        <p:nvSpPr>
          <p:cNvPr id="4" name="TextBox 3"/>
          <p:cNvSpPr txBox="1"/>
          <p:nvPr/>
        </p:nvSpPr>
        <p:spPr>
          <a:xfrm>
            <a:off x="1143000" y="1581150"/>
            <a:ext cx="6858000" cy="1200329"/>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sz="2000" dirty="0"/>
              <a:t>If your audience cannot read text instantly, they won’t try.</a:t>
            </a:r>
          </a:p>
          <a:p>
            <a:pPr marL="285750" indent="-285750">
              <a:lnSpc>
                <a:spcPct val="120000"/>
              </a:lnSpc>
              <a:buFont typeface="Arial" panose="020B0604020202020204" pitchFamily="34" charset="0"/>
              <a:buChar char="•"/>
            </a:pPr>
            <a:r>
              <a:rPr lang="en-US" sz="2000" dirty="0"/>
              <a:t>Improve comprehension with easy-to-read text and easy-to-decipher charts, graphs, and graphics.</a:t>
            </a:r>
          </a:p>
        </p:txBody>
      </p:sp>
      <p:sp>
        <p:nvSpPr>
          <p:cNvPr id="5" name="Rectangle 4"/>
          <p:cNvSpPr/>
          <p:nvPr/>
        </p:nvSpPr>
        <p:spPr>
          <a:xfrm>
            <a:off x="171450" y="3592890"/>
            <a:ext cx="4019550" cy="1569660"/>
          </a:xfrm>
          <a:prstGeom prst="rect">
            <a:avLst/>
          </a:prstGeom>
        </p:spPr>
        <p:txBody>
          <a:bodyPr wrap="square">
            <a:spAutoFit/>
          </a:bodyPr>
          <a:lstStyle/>
          <a:p>
            <a:pPr algn="just">
              <a:lnSpc>
                <a:spcPct val="120000"/>
              </a:lnSpc>
            </a:pPr>
            <a:r>
              <a:rPr lang="en-US" sz="1600" b="1" dirty="0"/>
              <a:t>Legibility</a:t>
            </a:r>
            <a:r>
              <a:rPr lang="en-US" sz="1600" dirty="0"/>
              <a:t> is the ease with which a reader can recognize individual characters in text. "The legibility of a typeface is related … to the ability to distinguish one letter from the other."</a:t>
            </a:r>
          </a:p>
        </p:txBody>
      </p:sp>
      <p:sp>
        <p:nvSpPr>
          <p:cNvPr id="6" name="Rectangle 5"/>
          <p:cNvSpPr/>
          <p:nvPr/>
        </p:nvSpPr>
        <p:spPr>
          <a:xfrm>
            <a:off x="4495800" y="3592890"/>
            <a:ext cx="4419600" cy="1274195"/>
          </a:xfrm>
          <a:prstGeom prst="rect">
            <a:avLst/>
          </a:prstGeom>
        </p:spPr>
        <p:txBody>
          <a:bodyPr wrap="square">
            <a:spAutoFit/>
          </a:bodyPr>
          <a:lstStyle/>
          <a:p>
            <a:pPr algn="just">
              <a:lnSpc>
                <a:spcPct val="120000"/>
              </a:lnSpc>
            </a:pPr>
            <a:r>
              <a:rPr lang="en-US" sz="1600" b="1" dirty="0"/>
              <a:t>Readability</a:t>
            </a:r>
            <a:r>
              <a:rPr lang="en-US" sz="1600" dirty="0"/>
              <a:t> is the ease with which a reader can recognize words, sentences, and paragraphs. Legibility is a component of readability. </a:t>
            </a:r>
          </a:p>
        </p:txBody>
      </p:sp>
    </p:spTree>
    <p:extLst>
      <p:ext uri="{BB962C8B-B14F-4D97-AF65-F5344CB8AC3E}">
        <p14:creationId xmlns:p14="http://schemas.microsoft.com/office/powerpoint/2010/main" val="261290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334000" y="1432593"/>
            <a:ext cx="3733800" cy="3272757"/>
            <a:chOff x="5410201" y="1067037"/>
            <a:chExt cx="3733800" cy="3272757"/>
          </a:xfrm>
        </p:grpSpPr>
        <p:sp>
          <p:nvSpPr>
            <p:cNvPr id="5" name="Donut 4"/>
            <p:cNvSpPr/>
            <p:nvPr/>
          </p:nvSpPr>
          <p:spPr>
            <a:xfrm>
              <a:off x="5772150" y="1190625"/>
              <a:ext cx="3017520" cy="3019424"/>
            </a:xfrm>
            <a:prstGeom prst="donut">
              <a:avLst>
                <a:gd name="adj" fmla="val 4373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1" y="1067037"/>
              <a:ext cx="3733800" cy="3272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Text Placeholder 2"/>
          <p:cNvSpPr txBox="1">
            <a:spLocks/>
          </p:cNvSpPr>
          <p:nvPr/>
        </p:nvSpPr>
        <p:spPr>
          <a:xfrm>
            <a:off x="0" y="3790950"/>
            <a:ext cx="6096000" cy="119779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endParaRPr lang="en-US" sz="500" dirty="0"/>
          </a:p>
          <a:p>
            <a:pPr marL="0" indent="0">
              <a:lnSpc>
                <a:spcPct val="120000"/>
              </a:lnSpc>
              <a:buNone/>
            </a:pPr>
            <a:r>
              <a:rPr lang="en-US" sz="1400" dirty="0"/>
              <a:t>This means that 470 high-contrast color combinations exist:  [ 2(7*35) ].</a:t>
            </a:r>
          </a:p>
          <a:p>
            <a:pPr>
              <a:lnSpc>
                <a:spcPct val="120000"/>
              </a:lnSpc>
            </a:pPr>
            <a:r>
              <a:rPr lang="en-US" sz="1200" dirty="0"/>
              <a:t>Note: Not ALL of these 470 high-contrast (light/dark // dark/light) color combinations are readable!  You must also consider the brightness /luminosity of the colors and their placement on the color wheel (i.e., red and blue/green are difficult to make readable).</a:t>
            </a:r>
          </a:p>
        </p:txBody>
      </p:sp>
      <p:sp>
        <p:nvSpPr>
          <p:cNvPr id="8" name="Rectangle 7"/>
          <p:cNvSpPr/>
          <p:nvPr/>
        </p:nvSpPr>
        <p:spPr>
          <a:xfrm>
            <a:off x="76200" y="-19050"/>
            <a:ext cx="88392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6"/>
                </a:solidFill>
                <a:latin typeface="Century Gothic" panose="020B0502020202020204" pitchFamily="34" charset="0"/>
                <a:cs typeface="Aharoni" pitchFamily="2" charset="-79"/>
              </a:rPr>
              <a:t>FONT</a:t>
            </a:r>
            <a:r>
              <a:rPr lang="en-US" sz="4000" b="1" dirty="0">
                <a:solidFill>
                  <a:schemeClr val="bg1">
                    <a:lumMod val="65000"/>
                  </a:schemeClr>
                </a:solidFill>
                <a:latin typeface="Century Gothic" panose="020B0502020202020204" pitchFamily="34" charset="0"/>
                <a:cs typeface="Aharoni" pitchFamily="2" charset="-79"/>
              </a:rPr>
              <a:t> </a:t>
            </a:r>
            <a:r>
              <a:rPr lang="en-US" sz="4000" b="1" dirty="0">
                <a:solidFill>
                  <a:srgbClr val="7D868C"/>
                </a:solidFill>
                <a:latin typeface="Century Gothic" panose="020B0502020202020204" pitchFamily="34" charset="0"/>
                <a:cs typeface="Aharoni" pitchFamily="2" charset="-79"/>
              </a:rPr>
              <a:t>AND</a:t>
            </a:r>
            <a:r>
              <a:rPr lang="en-US" sz="4000" b="1" dirty="0">
                <a:solidFill>
                  <a:schemeClr val="bg1">
                    <a:lumMod val="65000"/>
                  </a:schemeClr>
                </a:solidFill>
                <a:latin typeface="Century Gothic" panose="020B0502020202020204" pitchFamily="34" charset="0"/>
                <a:cs typeface="Aharoni" pitchFamily="2" charset="-79"/>
              </a:rPr>
              <a:t> </a:t>
            </a:r>
            <a:r>
              <a:rPr lang="en-US" sz="4000" b="1" dirty="0">
                <a:solidFill>
                  <a:schemeClr val="accent6"/>
                </a:solidFill>
                <a:latin typeface="Century Gothic" panose="020B0502020202020204" pitchFamily="34" charset="0"/>
                <a:cs typeface="Aharoni" pitchFamily="2" charset="-79"/>
              </a:rPr>
              <a:t>BACKGROUND</a:t>
            </a:r>
            <a:r>
              <a:rPr lang="en-US" sz="4000" b="1" dirty="0">
                <a:solidFill>
                  <a:schemeClr val="bg1">
                    <a:lumMod val="65000"/>
                  </a:schemeClr>
                </a:solidFill>
                <a:latin typeface="Century Gothic" panose="020B0502020202020204" pitchFamily="34" charset="0"/>
                <a:cs typeface="Aharoni" pitchFamily="2" charset="-79"/>
              </a:rPr>
              <a:t> </a:t>
            </a:r>
            <a:r>
              <a:rPr lang="en-US" sz="4000" b="1" dirty="0">
                <a:solidFill>
                  <a:srgbClr val="7D868C"/>
                </a:solidFill>
                <a:latin typeface="Century Gothic" panose="020B0502020202020204" pitchFamily="34" charset="0"/>
                <a:cs typeface="Aharoni" pitchFamily="2" charset="-79"/>
              </a:rPr>
              <a:t>COLORS:</a:t>
            </a:r>
          </a:p>
        </p:txBody>
      </p:sp>
      <p:sp>
        <p:nvSpPr>
          <p:cNvPr id="9" name="Rectangle 8"/>
          <p:cNvSpPr/>
          <p:nvPr/>
        </p:nvSpPr>
        <p:spPr>
          <a:xfrm>
            <a:off x="76199" y="361950"/>
            <a:ext cx="9067801"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6"/>
                </a:solidFill>
                <a:latin typeface="Century Gothic" panose="020B0502020202020204" pitchFamily="34" charset="0"/>
                <a:cs typeface="Aharoni" pitchFamily="2" charset="-79"/>
              </a:rPr>
              <a:t>HIGH CONTRAST </a:t>
            </a:r>
            <a:r>
              <a:rPr lang="en-US" sz="4000" b="1" dirty="0">
                <a:solidFill>
                  <a:srgbClr val="7D868C"/>
                </a:solidFill>
                <a:latin typeface="Century Gothic" panose="020B0502020202020204" pitchFamily="34" charset="0"/>
                <a:cs typeface="Aharoni" pitchFamily="2" charset="-79"/>
              </a:rPr>
              <a:t>= GOOD RESULTS</a:t>
            </a:r>
          </a:p>
        </p:txBody>
      </p:sp>
      <p:sp>
        <p:nvSpPr>
          <p:cNvPr id="2" name="Rectangle 1"/>
          <p:cNvSpPr/>
          <p:nvPr/>
        </p:nvSpPr>
        <p:spPr>
          <a:xfrm>
            <a:off x="76199" y="1047750"/>
            <a:ext cx="6172202" cy="726609"/>
          </a:xfrm>
          <a:prstGeom prst="rect">
            <a:avLst/>
          </a:prstGeom>
        </p:spPr>
        <p:txBody>
          <a:bodyPr wrap="square">
            <a:spAutoFit/>
          </a:bodyPr>
          <a:lstStyle/>
          <a:p>
            <a:pPr marL="228600" indent="0">
              <a:lnSpc>
                <a:spcPct val="120000"/>
              </a:lnSpc>
              <a:buNone/>
            </a:pPr>
            <a:r>
              <a:rPr lang="en-US" dirty="0"/>
              <a:t>To obtain the best readability, choose either a very light font on a very dark background or vice versa.</a:t>
            </a:r>
          </a:p>
        </p:txBody>
      </p:sp>
      <p:sp>
        <p:nvSpPr>
          <p:cNvPr id="11" name="Rectangular Callout 10"/>
          <p:cNvSpPr/>
          <p:nvPr/>
        </p:nvSpPr>
        <p:spPr>
          <a:xfrm>
            <a:off x="210457" y="1885950"/>
            <a:ext cx="4971143" cy="1752600"/>
          </a:xfrm>
          <a:prstGeom prst="wedgeRectCallout">
            <a:avLst>
              <a:gd name="adj1" fmla="val 33463"/>
              <a:gd name="adj2" fmla="val 61935"/>
            </a:avLst>
          </a:prstGeom>
          <a:solidFill>
            <a:schemeClr val="accent6">
              <a:lumMod val="40000"/>
              <a:lumOff val="60000"/>
              <a:alpha val="74902"/>
            </a:schemeClr>
          </a:solidFill>
        </p:spPr>
        <p:txBody>
          <a:bodyPr lIns="137160" tIns="91440" rIns="137160" bIns="91440" anchor="ctr"/>
          <a:lstStyle/>
          <a:p>
            <a:pPr defTabSz="457200">
              <a:lnSpc>
                <a:spcPct val="120000"/>
              </a:lnSpc>
              <a:spcBef>
                <a:spcPct val="20000"/>
              </a:spcBef>
            </a:pPr>
            <a:r>
              <a:rPr lang="en-US" sz="1600" i="1" dirty="0">
                <a:solidFill>
                  <a:schemeClr val="tx1">
                    <a:lumMod val="75000"/>
                  </a:schemeClr>
                </a:solidFill>
              </a:rPr>
              <a:t>“On that color wheel my definition of Very Light is ‘Snow White’ in the center and the Six Dwarfs touching Snow White.  All the Very Dark colors are on the last two rows furthest from Snow White, although NOT every color swatch on those last two rows is dark.”</a:t>
            </a:r>
            <a:r>
              <a:rPr lang="en-US" sz="1600" i="1" baseline="30000" dirty="0">
                <a:solidFill>
                  <a:schemeClr val="tx1">
                    <a:lumMod val="75000"/>
                  </a:schemeClr>
                </a:solidFill>
              </a:rPr>
              <a:t>1</a:t>
            </a:r>
            <a:endParaRPr lang="en-US" sz="1600" i="1" baseline="30000" dirty="0">
              <a:solidFill>
                <a:schemeClr val="tx1">
                  <a:lumMod val="75000"/>
                </a:schemeClr>
              </a:solidFill>
              <a:cs typeface="Arial"/>
            </a:endParaRPr>
          </a:p>
        </p:txBody>
      </p:sp>
    </p:spTree>
    <p:extLst>
      <p:ext uri="{BB962C8B-B14F-4D97-AF65-F5344CB8AC3E}">
        <p14:creationId xmlns:p14="http://schemas.microsoft.com/office/powerpoint/2010/main" val="3441257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4"/>
          <p:cNvGraphicFramePr>
            <a:graphicFrameLocks noGrp="1"/>
          </p:cNvGraphicFramePr>
          <p:nvPr>
            <p:custDataLst>
              <p:tags r:id="rId1"/>
            </p:custDataLst>
            <p:extLst>
              <p:ext uri="{D42A27DB-BD31-4B8C-83A1-F6EECF244321}">
                <p14:modId xmlns:p14="http://schemas.microsoft.com/office/powerpoint/2010/main" val="2080196325"/>
              </p:ext>
            </p:extLst>
          </p:nvPr>
        </p:nvGraphicFramePr>
        <p:xfrm>
          <a:off x="914400" y="468631"/>
          <a:ext cx="6358388" cy="4206239"/>
        </p:xfrm>
        <a:graphic>
          <a:graphicData uri="http://schemas.openxmlformats.org/drawingml/2006/table">
            <a:tbl>
              <a:tblPr firstRow="1" bandRow="1">
                <a:tableStyleId>{2D5ABB26-0587-4C30-8999-92F81FD0307C}</a:tableStyleId>
              </a:tblPr>
              <a:tblGrid>
                <a:gridCol w="5737588">
                  <a:extLst>
                    <a:ext uri="{9D8B030D-6E8A-4147-A177-3AD203B41FA5}">
                      <a16:colId xmlns:a16="http://schemas.microsoft.com/office/drawing/2014/main" val="20000"/>
                    </a:ext>
                  </a:extLst>
                </a:gridCol>
                <a:gridCol w="620800">
                  <a:extLst>
                    <a:ext uri="{9D8B030D-6E8A-4147-A177-3AD203B41FA5}">
                      <a16:colId xmlns:a16="http://schemas.microsoft.com/office/drawing/2014/main" val="20001"/>
                    </a:ext>
                  </a:extLst>
                </a:gridCol>
              </a:tblGrid>
              <a:tr h="544693">
                <a:tc>
                  <a:txBody>
                    <a:bodyPr/>
                    <a:lstStyle/>
                    <a:p>
                      <a:pPr lvl="0"/>
                      <a:r>
                        <a:rPr lang="en-CA" sz="1800" b="0" noProof="0" dirty="0">
                          <a:solidFill>
                            <a:schemeClr val="tx1">
                              <a:lumMod val="75000"/>
                            </a:schemeClr>
                          </a:solidFill>
                          <a:latin typeface="Arial" panose="020B0604020202020204" pitchFamily="34" charset="0"/>
                          <a:cs typeface="Arial" panose="020B0604020202020204" pitchFamily="34" charset="0"/>
                        </a:rPr>
                        <a:t>Context</a:t>
                      </a:r>
                      <a:r>
                        <a:rPr lang="en-CA" sz="1800" b="0" baseline="0" noProof="0" dirty="0">
                          <a:solidFill>
                            <a:schemeClr val="tx1">
                              <a:lumMod val="75000"/>
                            </a:schemeClr>
                          </a:solidFill>
                          <a:latin typeface="Arial" panose="020B0604020202020204" pitchFamily="34" charset="0"/>
                          <a:cs typeface="Arial" panose="020B0604020202020204" pitchFamily="34" charset="0"/>
                        </a:rPr>
                        <a:t> &amp;</a:t>
                      </a:r>
                      <a:r>
                        <a:rPr lang="en-CA" sz="1800" b="0" noProof="0" dirty="0">
                          <a:solidFill>
                            <a:schemeClr val="tx1">
                              <a:lumMod val="75000"/>
                            </a:schemeClr>
                          </a:solidFill>
                          <a:latin typeface="Arial" panose="020B0604020202020204" pitchFamily="34" charset="0"/>
                          <a:cs typeface="Arial" panose="020B0604020202020204" pitchFamily="34" charset="0"/>
                        </a:rPr>
                        <a:t> Objectives</a:t>
                      </a:r>
                    </a:p>
                  </a:txBody>
                  <a:tcPr marL="182880" marR="18288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r"/>
                      <a:endParaRPr lang="en-CA" sz="1400" b="0" noProof="0" dirty="0">
                        <a:solidFill>
                          <a:schemeClr val="tx1">
                            <a:lumMod val="75000"/>
                          </a:schemeClr>
                        </a:solidFill>
                        <a:latin typeface="Arial" panose="020B0604020202020204" pitchFamily="34" charset="0"/>
                        <a:cs typeface="Arial" panose="020B0604020202020204" pitchFamily="34" charset="0"/>
                      </a:endParaRPr>
                    </a:p>
                  </a:txBody>
                  <a:tcPr marL="182880" marR="18288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0000"/>
                  </a:ext>
                </a:extLst>
              </a:tr>
              <a:tr h="544693">
                <a:tc>
                  <a:txBody>
                    <a:bodyPr/>
                    <a:lstStyle/>
                    <a:p>
                      <a:pPr lvl="0"/>
                      <a:r>
                        <a:rPr lang="en-CA" sz="1800" b="0" noProof="0" dirty="0">
                          <a:solidFill>
                            <a:schemeClr val="tx1">
                              <a:lumMod val="75000"/>
                            </a:schemeClr>
                          </a:solidFill>
                          <a:latin typeface="Arial" panose="020B0604020202020204" pitchFamily="34" charset="0"/>
                          <a:cs typeface="Arial" panose="020B0604020202020204" pitchFamily="34" charset="0"/>
                        </a:rPr>
                        <a:t>Design</a:t>
                      </a:r>
                      <a:r>
                        <a:rPr lang="en-CA" sz="1800" b="0" baseline="0" noProof="0" dirty="0">
                          <a:solidFill>
                            <a:schemeClr val="tx1">
                              <a:lumMod val="75000"/>
                            </a:schemeClr>
                          </a:solidFill>
                          <a:latin typeface="Arial" panose="020B0604020202020204" pitchFamily="34" charset="0"/>
                          <a:cs typeface="Arial" panose="020B0604020202020204" pitchFamily="34" charset="0"/>
                        </a:rPr>
                        <a:t> Concepts</a:t>
                      </a:r>
                      <a:endParaRPr lang="en-CA" sz="1800" b="0" noProof="0" dirty="0">
                        <a:solidFill>
                          <a:schemeClr val="tx1">
                            <a:lumMod val="75000"/>
                          </a:schemeClr>
                        </a:solidFill>
                        <a:latin typeface="Arial" panose="020B0604020202020204" pitchFamily="34" charset="0"/>
                        <a:cs typeface="Arial" panose="020B0604020202020204" pitchFamily="34" charset="0"/>
                      </a:endParaRPr>
                    </a:p>
                  </a:txBody>
                  <a:tcPr marL="182880" marR="18288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r"/>
                      <a:endParaRPr lang="en-CA" sz="1400" b="0" noProof="0" dirty="0">
                        <a:solidFill>
                          <a:schemeClr val="tx1">
                            <a:lumMod val="75000"/>
                          </a:schemeClr>
                        </a:solidFill>
                        <a:latin typeface="Arial" panose="020B0604020202020204" pitchFamily="34" charset="0"/>
                        <a:cs typeface="Arial" panose="020B0604020202020204" pitchFamily="34" charset="0"/>
                      </a:endParaRPr>
                    </a:p>
                  </a:txBody>
                  <a:tcPr marL="182880" marR="18288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0001"/>
                  </a:ext>
                </a:extLst>
              </a:tr>
              <a:tr h="514432">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CA" sz="1600" b="0" noProof="0" dirty="0">
                          <a:solidFill>
                            <a:schemeClr val="tx1">
                              <a:lumMod val="75000"/>
                            </a:schemeClr>
                          </a:solidFill>
                          <a:latin typeface="Arial" panose="020B0604020202020204" pitchFamily="34" charset="0"/>
                          <a:cs typeface="Arial" panose="020B0604020202020204" pitchFamily="34" charset="0"/>
                        </a:rPr>
                        <a:t>1. Be True to the Data</a:t>
                      </a:r>
                    </a:p>
                  </a:txBody>
                  <a:tcPr marL="182880" marR="1828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r"/>
                      <a:endParaRPr lang="en-CA" sz="1400" b="0" noProof="0" dirty="0">
                        <a:solidFill>
                          <a:schemeClr val="tx1">
                            <a:lumMod val="75000"/>
                          </a:schemeClr>
                        </a:solidFill>
                        <a:latin typeface="Arial" panose="020B0604020202020204" pitchFamily="34" charset="0"/>
                        <a:cs typeface="Arial" panose="020B0604020202020204" pitchFamily="34" charset="0"/>
                      </a:endParaRPr>
                    </a:p>
                  </a:txBody>
                  <a:tcPr marL="182880" marR="1828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514432">
                <a:tc>
                  <a:txBody>
                    <a:bodyPr/>
                    <a:lstStyle/>
                    <a:p>
                      <a:pPr marL="631825" marR="0" lvl="1" indent="-174625" algn="l" defTabSz="914400" rtl="0" eaLnBrk="1" fontAlgn="auto" latinLnBrk="0" hangingPunct="1">
                        <a:lnSpc>
                          <a:spcPct val="100000"/>
                        </a:lnSpc>
                        <a:spcBef>
                          <a:spcPts val="0"/>
                        </a:spcBef>
                        <a:spcAft>
                          <a:spcPts val="0"/>
                        </a:spcAft>
                        <a:buClrTx/>
                        <a:buSzTx/>
                        <a:buFontTx/>
                        <a:buNone/>
                        <a:tabLst/>
                        <a:defRPr/>
                      </a:pPr>
                      <a:r>
                        <a:rPr lang="en-CA" sz="1600" b="0" noProof="0" dirty="0">
                          <a:solidFill>
                            <a:schemeClr val="tx1">
                              <a:lumMod val="75000"/>
                            </a:schemeClr>
                          </a:solidFill>
                          <a:latin typeface="Arial" panose="020B0604020202020204" pitchFamily="34" charset="0"/>
                          <a:cs typeface="Arial" panose="020B0604020202020204" pitchFamily="34" charset="0"/>
                        </a:rPr>
                        <a:t>2. Tell a Story</a:t>
                      </a:r>
                    </a:p>
                  </a:txBody>
                  <a:tcPr marL="182880" marR="1828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r"/>
                      <a:endParaRPr lang="en-CA" sz="1400" b="0" noProof="0" dirty="0">
                        <a:solidFill>
                          <a:schemeClr val="tx1">
                            <a:lumMod val="75000"/>
                          </a:schemeClr>
                        </a:solidFill>
                        <a:latin typeface="Arial" panose="020B0604020202020204" pitchFamily="34" charset="0"/>
                        <a:cs typeface="Arial" panose="020B0604020202020204" pitchFamily="34" charset="0"/>
                      </a:endParaRPr>
                    </a:p>
                  </a:txBody>
                  <a:tcPr marL="182880" marR="1828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514432">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CA" sz="1600" b="0" noProof="0" dirty="0">
                          <a:solidFill>
                            <a:schemeClr val="tx1">
                              <a:lumMod val="75000"/>
                            </a:schemeClr>
                          </a:solidFill>
                          <a:latin typeface="Arial" panose="020B0604020202020204" pitchFamily="34" charset="0"/>
                          <a:cs typeface="Arial" panose="020B0604020202020204" pitchFamily="34" charset="0"/>
                        </a:rPr>
                        <a:t>3. Consider</a:t>
                      </a:r>
                      <a:r>
                        <a:rPr lang="en-CA" sz="1600" b="0" baseline="0" noProof="0" dirty="0">
                          <a:solidFill>
                            <a:schemeClr val="tx1">
                              <a:lumMod val="75000"/>
                            </a:schemeClr>
                          </a:solidFill>
                          <a:latin typeface="Arial" panose="020B0604020202020204" pitchFamily="34" charset="0"/>
                          <a:cs typeface="Arial" panose="020B0604020202020204" pitchFamily="34" charset="0"/>
                        </a:rPr>
                        <a:t> Data-Ink Ratio</a:t>
                      </a:r>
                      <a:endParaRPr lang="en-CA" sz="1600" b="0" noProof="0" dirty="0">
                        <a:solidFill>
                          <a:schemeClr val="tx1">
                            <a:lumMod val="75000"/>
                          </a:schemeClr>
                        </a:solidFill>
                        <a:latin typeface="Arial" panose="020B0604020202020204" pitchFamily="34" charset="0"/>
                        <a:cs typeface="Arial" panose="020B0604020202020204" pitchFamily="34" charset="0"/>
                      </a:endParaRPr>
                    </a:p>
                  </a:txBody>
                  <a:tcPr marL="182880" marR="1828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r"/>
                      <a:endParaRPr lang="en-CA" sz="1400" b="0" noProof="0" dirty="0">
                        <a:solidFill>
                          <a:schemeClr val="tx1">
                            <a:lumMod val="75000"/>
                          </a:schemeClr>
                        </a:solidFill>
                        <a:latin typeface="Arial" panose="020B0604020202020204" pitchFamily="34" charset="0"/>
                        <a:cs typeface="Arial" panose="020B0604020202020204" pitchFamily="34" charset="0"/>
                      </a:endParaRPr>
                    </a:p>
                  </a:txBody>
                  <a:tcPr marL="182880" marR="1828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4"/>
                  </a:ext>
                </a:extLst>
              </a:tr>
              <a:tr h="514432">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CA" sz="1600" b="0" noProof="0" dirty="0">
                          <a:solidFill>
                            <a:schemeClr val="tx1">
                              <a:lumMod val="75000"/>
                            </a:schemeClr>
                          </a:solidFill>
                          <a:latin typeface="Arial" panose="020B0604020202020204" pitchFamily="34" charset="0"/>
                          <a:cs typeface="Arial" panose="020B0604020202020204" pitchFamily="34" charset="0"/>
                        </a:rPr>
                        <a:t>4. Color</a:t>
                      </a:r>
                      <a:r>
                        <a:rPr lang="en-CA" sz="1600" b="0" baseline="0" noProof="0" dirty="0">
                          <a:solidFill>
                            <a:schemeClr val="tx1">
                              <a:lumMod val="75000"/>
                            </a:schemeClr>
                          </a:solidFill>
                          <a:latin typeface="Arial" panose="020B0604020202020204" pitchFamily="34" charset="0"/>
                          <a:cs typeface="Arial" panose="020B0604020202020204" pitchFamily="34" charset="0"/>
                        </a:rPr>
                        <a:t> Theory</a:t>
                      </a:r>
                      <a:endParaRPr lang="en-CA" sz="1600" b="0" noProof="0" dirty="0">
                        <a:solidFill>
                          <a:schemeClr val="tx1">
                            <a:lumMod val="75000"/>
                          </a:schemeClr>
                        </a:solidFill>
                        <a:latin typeface="Arial" panose="020B0604020202020204" pitchFamily="34" charset="0"/>
                        <a:cs typeface="Arial" panose="020B0604020202020204" pitchFamily="34" charset="0"/>
                      </a:endParaRPr>
                    </a:p>
                  </a:txBody>
                  <a:tcPr marL="182880" marR="1828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r"/>
                      <a:endParaRPr lang="en-CA" sz="1400" b="0" noProof="0" dirty="0">
                        <a:solidFill>
                          <a:schemeClr val="tx1">
                            <a:lumMod val="75000"/>
                          </a:schemeClr>
                        </a:solidFill>
                        <a:latin typeface="Arial" panose="020B0604020202020204" pitchFamily="34" charset="0"/>
                        <a:cs typeface="Arial" panose="020B0604020202020204" pitchFamily="34" charset="0"/>
                      </a:endParaRPr>
                    </a:p>
                  </a:txBody>
                  <a:tcPr marL="182880" marR="1828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5"/>
                  </a:ext>
                </a:extLst>
              </a:tr>
              <a:tr h="514432">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CA" sz="1600" b="0" noProof="0" dirty="0">
                          <a:solidFill>
                            <a:schemeClr val="tx1">
                              <a:lumMod val="75000"/>
                            </a:schemeClr>
                          </a:solidFill>
                          <a:latin typeface="Arial" panose="020B0604020202020204" pitchFamily="34" charset="0"/>
                          <a:cs typeface="Arial" panose="020B0604020202020204" pitchFamily="34" charset="0"/>
                        </a:rPr>
                        <a:t>5. Font</a:t>
                      </a:r>
                      <a:r>
                        <a:rPr lang="en-CA" sz="1600" b="0" baseline="0" noProof="0" dirty="0">
                          <a:solidFill>
                            <a:schemeClr val="tx1">
                              <a:lumMod val="75000"/>
                            </a:schemeClr>
                          </a:solidFill>
                          <a:latin typeface="Arial" panose="020B0604020202020204" pitchFamily="34" charset="0"/>
                          <a:cs typeface="Arial" panose="020B0604020202020204" pitchFamily="34" charset="0"/>
                        </a:rPr>
                        <a:t> &amp; Legibility</a:t>
                      </a:r>
                      <a:endParaRPr lang="en-CA" sz="1600" b="0" noProof="0" dirty="0">
                        <a:solidFill>
                          <a:schemeClr val="tx1">
                            <a:lumMod val="75000"/>
                          </a:schemeClr>
                        </a:solidFill>
                        <a:latin typeface="Arial" panose="020B0604020202020204" pitchFamily="34" charset="0"/>
                        <a:cs typeface="Arial" panose="020B0604020202020204" pitchFamily="34" charset="0"/>
                      </a:endParaRPr>
                    </a:p>
                  </a:txBody>
                  <a:tcPr marL="182880" marR="1828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6">
                        <a:lumMod val="20000"/>
                        <a:lumOff val="80000"/>
                      </a:schemeClr>
                    </a:solidFill>
                  </a:tcPr>
                </a:tc>
                <a:tc>
                  <a:txBody>
                    <a:bodyPr/>
                    <a:lstStyle/>
                    <a:p>
                      <a:pPr algn="r"/>
                      <a:endParaRPr lang="en-CA" sz="1400" b="0" noProof="0" dirty="0">
                        <a:solidFill>
                          <a:schemeClr val="tx1">
                            <a:lumMod val="75000"/>
                          </a:schemeClr>
                        </a:solidFill>
                        <a:latin typeface="Arial" panose="020B0604020202020204" pitchFamily="34" charset="0"/>
                        <a:cs typeface="Arial" panose="020B0604020202020204" pitchFamily="34" charset="0"/>
                      </a:endParaRPr>
                    </a:p>
                  </a:txBody>
                  <a:tcPr marL="182880" marR="1828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6"/>
                  </a:ext>
                </a:extLst>
              </a:tr>
              <a:tr h="544693">
                <a:tc>
                  <a:txBody>
                    <a:bodyPr/>
                    <a:lstStyle/>
                    <a:p>
                      <a:r>
                        <a:rPr lang="en-CA" sz="1800" b="0" noProof="0" dirty="0">
                          <a:solidFill>
                            <a:schemeClr val="tx1">
                              <a:lumMod val="75000"/>
                            </a:schemeClr>
                          </a:solidFill>
                          <a:latin typeface="Arial" panose="020B0604020202020204" pitchFamily="34" charset="0"/>
                          <a:cs typeface="Arial" panose="020B0604020202020204" pitchFamily="34" charset="0"/>
                        </a:rPr>
                        <a:t>Appendix</a:t>
                      </a:r>
                    </a:p>
                  </a:txBody>
                  <a:tcPr marL="182880" marR="18288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r"/>
                      <a:endParaRPr lang="en-CA" sz="1400" b="0" noProof="0" dirty="0">
                        <a:solidFill>
                          <a:schemeClr val="tx1">
                            <a:lumMod val="75000"/>
                          </a:schemeClr>
                        </a:solidFill>
                        <a:latin typeface="Arial" panose="020B0604020202020204" pitchFamily="34" charset="0"/>
                        <a:cs typeface="Arial" panose="020B0604020202020204" pitchFamily="34" charset="0"/>
                      </a:endParaRPr>
                    </a:p>
                  </a:txBody>
                  <a:tcPr marL="182880" marR="18288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8890036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711" y="1885950"/>
            <a:ext cx="7010400" cy="2068387"/>
          </a:xfrm>
          <a:prstGeom prst="rect">
            <a:avLst/>
          </a:prstGeom>
        </p:spPr>
        <p:txBody>
          <a:bodyPr wrap="square">
            <a:spAutoFit/>
          </a:bodyPr>
          <a:lstStyle/>
          <a:p>
            <a:pPr>
              <a:lnSpc>
                <a:spcPct val="120000"/>
              </a:lnSpc>
            </a:pPr>
            <a:r>
              <a:rPr lang="en-US" dirty="0">
                <a:latin typeface="Garamond" panose="02020404030301010803" pitchFamily="18" charset="0"/>
              </a:rPr>
              <a:t>The majority of text falls into four categories:</a:t>
            </a:r>
          </a:p>
          <a:p>
            <a:pPr marL="171450" indent="-171450">
              <a:lnSpc>
                <a:spcPct val="120000"/>
              </a:lnSpc>
              <a:buFont typeface="Arial" panose="020B0604020202020204" pitchFamily="34" charset="0"/>
              <a:buChar char="•"/>
            </a:pPr>
            <a:r>
              <a:rPr lang="en-US" b="1" dirty="0">
                <a:latin typeface="Garamond" panose="02020404030301010803" pitchFamily="18" charset="0"/>
              </a:rPr>
              <a:t>Body </a:t>
            </a:r>
            <a:r>
              <a:rPr lang="en-US" dirty="0">
                <a:latin typeface="Garamond" panose="02020404030301010803" pitchFamily="18" charset="0"/>
              </a:rPr>
              <a:t>text is clean, readable content</a:t>
            </a:r>
          </a:p>
          <a:p>
            <a:pPr marL="171450" indent="-171450">
              <a:lnSpc>
                <a:spcPct val="120000"/>
              </a:lnSpc>
              <a:buFont typeface="Arial" panose="020B0604020202020204" pitchFamily="34" charset="0"/>
              <a:buChar char="•"/>
            </a:pPr>
            <a:r>
              <a:rPr lang="en-US" b="1" dirty="0">
                <a:latin typeface="Garamond" panose="02020404030301010803" pitchFamily="18" charset="0"/>
              </a:rPr>
              <a:t>Headers </a:t>
            </a:r>
            <a:r>
              <a:rPr lang="en-US" dirty="0">
                <a:latin typeface="Garamond" panose="02020404030301010803" pitchFamily="18" charset="0"/>
              </a:rPr>
              <a:t>separate and name major sections of your work</a:t>
            </a:r>
          </a:p>
          <a:p>
            <a:pPr marL="171450" indent="-171450">
              <a:lnSpc>
                <a:spcPct val="120000"/>
              </a:lnSpc>
              <a:buFont typeface="Arial" panose="020B0604020202020204" pitchFamily="34" charset="0"/>
              <a:buChar char="•"/>
            </a:pPr>
            <a:r>
              <a:rPr lang="en-US" b="1" dirty="0">
                <a:latin typeface="Garamond" panose="02020404030301010803" pitchFamily="18" charset="0"/>
              </a:rPr>
              <a:t>Notes </a:t>
            </a:r>
            <a:r>
              <a:rPr lang="en-US" dirty="0">
                <a:latin typeface="Garamond" panose="02020404030301010803" pitchFamily="18" charset="0"/>
              </a:rPr>
              <a:t>describe additional things the reader should be aware of. These should fade into the background unless we call attention to them.</a:t>
            </a:r>
          </a:p>
          <a:p>
            <a:pPr marL="171450" indent="-171450">
              <a:lnSpc>
                <a:spcPct val="120000"/>
              </a:lnSpc>
              <a:buFont typeface="Arial" panose="020B0604020202020204" pitchFamily="34" charset="0"/>
              <a:buChar char="•"/>
            </a:pPr>
            <a:r>
              <a:rPr lang="en-US" b="1" dirty="0">
                <a:latin typeface="Garamond" panose="02020404030301010803" pitchFamily="18" charset="0"/>
              </a:rPr>
              <a:t>Emphasis </a:t>
            </a:r>
            <a:r>
              <a:rPr lang="en-US" dirty="0">
                <a:latin typeface="Garamond" panose="02020404030301010803" pitchFamily="18" charset="0"/>
              </a:rPr>
              <a:t>text is what we want our reader to pay particular attention to.</a:t>
            </a:r>
          </a:p>
        </p:txBody>
      </p:sp>
      <p:sp>
        <p:nvSpPr>
          <p:cNvPr id="3" name="Rectangle 2"/>
          <p:cNvSpPr/>
          <p:nvPr/>
        </p:nvSpPr>
        <p:spPr>
          <a:xfrm>
            <a:off x="76200" y="-19050"/>
            <a:ext cx="88392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A SIMPLE </a:t>
            </a:r>
            <a:r>
              <a:rPr lang="en-US" sz="4000" b="1" dirty="0">
                <a:solidFill>
                  <a:schemeClr val="accent6"/>
                </a:solidFill>
                <a:latin typeface="Century Gothic" panose="020B0502020202020204" pitchFamily="34" charset="0"/>
                <a:cs typeface="Aharoni" pitchFamily="2" charset="-79"/>
              </a:rPr>
              <a:t>FONT FRAMEWORK</a:t>
            </a:r>
          </a:p>
        </p:txBody>
      </p:sp>
      <p:sp>
        <p:nvSpPr>
          <p:cNvPr id="4" name="Rectangle 3"/>
          <p:cNvSpPr/>
          <p:nvPr/>
        </p:nvSpPr>
        <p:spPr>
          <a:xfrm>
            <a:off x="76199" y="361950"/>
            <a:ext cx="9067801"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DEFINITIONS</a:t>
            </a:r>
          </a:p>
        </p:txBody>
      </p:sp>
      <p:sp>
        <p:nvSpPr>
          <p:cNvPr id="5" name="Right Brace 4"/>
          <p:cNvSpPr/>
          <p:nvPr/>
        </p:nvSpPr>
        <p:spPr>
          <a:xfrm>
            <a:off x="7114326" y="2038350"/>
            <a:ext cx="381000" cy="2743200"/>
          </a:xfrm>
          <a:prstGeom prst="rightBrace">
            <a:avLst/>
          </a:pr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7465902" y="3225284"/>
            <a:ext cx="1550406" cy="338554"/>
          </a:xfrm>
          <a:prstGeom prst="rect">
            <a:avLst/>
          </a:prstGeom>
          <a:noFill/>
        </p:spPr>
        <p:txBody>
          <a:bodyPr wrap="square" rtlCol="0">
            <a:spAutoFit/>
          </a:bodyPr>
          <a:lstStyle/>
          <a:p>
            <a:r>
              <a:rPr lang="en-US" sz="1600" i="1" dirty="0">
                <a:solidFill>
                  <a:schemeClr val="tx1">
                    <a:lumMod val="60000"/>
                    <a:lumOff val="40000"/>
                  </a:schemeClr>
                </a:solidFill>
              </a:rPr>
              <a:t>Body Text</a:t>
            </a:r>
          </a:p>
        </p:txBody>
      </p:sp>
      <p:sp>
        <p:nvSpPr>
          <p:cNvPr id="9" name="Arc 8"/>
          <p:cNvSpPr/>
          <p:nvPr/>
        </p:nvSpPr>
        <p:spPr>
          <a:xfrm flipH="1" flipV="1">
            <a:off x="3181350" y="100387"/>
            <a:ext cx="2628900" cy="1219200"/>
          </a:xfrm>
          <a:prstGeom prst="arc">
            <a:avLst>
              <a:gd name="adj1" fmla="val 16200000"/>
              <a:gd name="adj2" fmla="val 21405727"/>
            </a:avLst>
          </a:prstGeom>
          <a:ln w="127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4114800" y="981033"/>
            <a:ext cx="1550406" cy="338554"/>
          </a:xfrm>
          <a:prstGeom prst="rect">
            <a:avLst/>
          </a:prstGeom>
          <a:noFill/>
        </p:spPr>
        <p:txBody>
          <a:bodyPr wrap="square" rtlCol="0">
            <a:spAutoFit/>
          </a:bodyPr>
          <a:lstStyle/>
          <a:p>
            <a:r>
              <a:rPr lang="en-US" sz="1600" i="1" dirty="0">
                <a:solidFill>
                  <a:schemeClr val="tx1">
                    <a:lumMod val="60000"/>
                    <a:lumOff val="40000"/>
                  </a:schemeClr>
                </a:solidFill>
              </a:rPr>
              <a:t>Header Text</a:t>
            </a:r>
          </a:p>
        </p:txBody>
      </p:sp>
      <p:sp>
        <p:nvSpPr>
          <p:cNvPr id="11" name="Arc 10"/>
          <p:cNvSpPr/>
          <p:nvPr/>
        </p:nvSpPr>
        <p:spPr>
          <a:xfrm flipH="1" flipV="1">
            <a:off x="1562100" y="3715953"/>
            <a:ext cx="2628900" cy="836997"/>
          </a:xfrm>
          <a:prstGeom prst="arc">
            <a:avLst>
              <a:gd name="adj1" fmla="val 16200000"/>
              <a:gd name="adj2" fmla="val 21405727"/>
            </a:avLst>
          </a:prstGeom>
          <a:ln w="127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p:cNvSpPr/>
          <p:nvPr/>
        </p:nvSpPr>
        <p:spPr>
          <a:xfrm rot="10800000" flipV="1">
            <a:off x="7797768" y="2495550"/>
            <a:ext cx="886674" cy="1524000"/>
          </a:xfrm>
          <a:prstGeom prst="arc">
            <a:avLst>
              <a:gd name="adj1" fmla="val 16200000"/>
              <a:gd name="adj2" fmla="val 21405727"/>
            </a:avLst>
          </a:prstGeom>
          <a:ln w="127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8333526" y="2326273"/>
            <a:ext cx="886674" cy="338554"/>
          </a:xfrm>
          <a:prstGeom prst="rect">
            <a:avLst/>
          </a:prstGeom>
          <a:noFill/>
        </p:spPr>
        <p:txBody>
          <a:bodyPr wrap="square" rtlCol="0">
            <a:spAutoFit/>
          </a:bodyPr>
          <a:lstStyle/>
          <a:p>
            <a:r>
              <a:rPr lang="en-US" sz="1600" i="1" dirty="0">
                <a:solidFill>
                  <a:schemeClr val="tx1">
                    <a:lumMod val="60000"/>
                    <a:lumOff val="40000"/>
                  </a:schemeClr>
                </a:solidFill>
              </a:rPr>
              <a:t>Notes</a:t>
            </a:r>
          </a:p>
        </p:txBody>
      </p:sp>
      <p:sp>
        <p:nvSpPr>
          <p:cNvPr id="14" name="TextBox 13"/>
          <p:cNvSpPr txBox="1"/>
          <p:nvPr/>
        </p:nvSpPr>
        <p:spPr>
          <a:xfrm>
            <a:off x="2819400" y="4400550"/>
            <a:ext cx="1550406" cy="338554"/>
          </a:xfrm>
          <a:prstGeom prst="rect">
            <a:avLst/>
          </a:prstGeom>
          <a:noFill/>
        </p:spPr>
        <p:txBody>
          <a:bodyPr wrap="square" rtlCol="0">
            <a:spAutoFit/>
          </a:bodyPr>
          <a:lstStyle/>
          <a:p>
            <a:r>
              <a:rPr lang="en-US" sz="1600" i="1" dirty="0">
                <a:solidFill>
                  <a:schemeClr val="tx1">
                    <a:lumMod val="60000"/>
                    <a:lumOff val="40000"/>
                  </a:schemeClr>
                </a:solidFill>
              </a:rPr>
              <a:t>Emphasis</a:t>
            </a:r>
          </a:p>
        </p:txBody>
      </p:sp>
    </p:spTree>
    <p:extLst>
      <p:ext uri="{BB962C8B-B14F-4D97-AF65-F5344CB8AC3E}">
        <p14:creationId xmlns:p14="http://schemas.microsoft.com/office/powerpoint/2010/main" val="39417166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658220379"/>
              </p:ext>
            </p:extLst>
          </p:nvPr>
        </p:nvGraphicFramePr>
        <p:xfrm>
          <a:off x="228600" y="1139190"/>
          <a:ext cx="8686800" cy="3870960"/>
        </p:xfrm>
        <a:graphic>
          <a:graphicData uri="http://schemas.openxmlformats.org/drawingml/2006/table">
            <a:tbl>
              <a:tblPr firstRow="1" bandRow="1">
                <a:tableStyleId>{2D5ABB26-0587-4C30-8999-92F81FD0307C}</a:tableStyleId>
              </a:tblPr>
              <a:tblGrid>
                <a:gridCol w="137160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2801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28016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396240">
                <a:tc>
                  <a:txBody>
                    <a:bodyPr/>
                    <a:lstStyle/>
                    <a:p>
                      <a:endParaRPr lang="en-US" dirty="0">
                        <a:solidFill>
                          <a:schemeClr val="tx1"/>
                        </a:solidFill>
                      </a:endParaRPr>
                    </a:p>
                  </a:txBody>
                  <a:tcPr>
                    <a:lnR w="3175" cap="flat" cmpd="sng" algn="ctr">
                      <a:solidFill>
                        <a:schemeClr val="bg1"/>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r>
                        <a:rPr lang="en-US" sz="2000" b="0" dirty="0">
                          <a:solidFill>
                            <a:schemeClr val="tx1"/>
                          </a:solidFill>
                          <a:latin typeface="Aharoni" panose="02010803020104030203" pitchFamily="2" charset="-79"/>
                          <a:cs typeface="Aharoni" panose="02010803020104030203" pitchFamily="2" charset="-79"/>
                        </a:rPr>
                        <a:t>Purpose</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r>
                        <a:rPr lang="en-US" sz="2000" b="0" dirty="0">
                          <a:solidFill>
                            <a:schemeClr val="tx1"/>
                          </a:solidFill>
                          <a:latin typeface="Aharoni" panose="02010803020104030203" pitchFamily="2" charset="-79"/>
                          <a:cs typeface="Aharoni" panose="02010803020104030203" pitchFamily="2" charset="-79"/>
                        </a:rPr>
                        <a:t>Size</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r>
                        <a:rPr lang="en-US" sz="2000" b="0" dirty="0">
                          <a:solidFill>
                            <a:schemeClr val="tx1"/>
                          </a:solidFill>
                          <a:latin typeface="Aharoni" panose="02010803020104030203" pitchFamily="2" charset="-79"/>
                          <a:cs typeface="Aharoni" panose="02010803020104030203" pitchFamily="2" charset="-79"/>
                        </a:rPr>
                        <a:t>Font</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r>
                        <a:rPr lang="en-US" sz="2000" b="0" dirty="0">
                          <a:solidFill>
                            <a:schemeClr val="tx1"/>
                          </a:solidFill>
                          <a:latin typeface="Aharoni" panose="02010803020104030203" pitchFamily="2" charset="-79"/>
                          <a:cs typeface="Aharoni" panose="02010803020104030203" pitchFamily="2" charset="-79"/>
                        </a:rPr>
                        <a:t>Color</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r>
                        <a:rPr lang="en-US" sz="2000" b="0" dirty="0">
                          <a:solidFill>
                            <a:schemeClr val="tx1"/>
                          </a:solidFill>
                          <a:latin typeface="Aharoni" panose="02010803020104030203" pitchFamily="2" charset="-79"/>
                          <a:cs typeface="Aharoni" panose="02010803020104030203" pitchFamily="2" charset="-79"/>
                        </a:rPr>
                        <a:t>Style</a:t>
                      </a:r>
                    </a:p>
                  </a:txBody>
                  <a:tcPr>
                    <a:lnL w="3175" cap="flat" cmpd="sng" algn="ctr">
                      <a:solidFill>
                        <a:schemeClr val="bg1"/>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640080">
                <a:tc>
                  <a:txBody>
                    <a:bodyPr/>
                    <a:lstStyle/>
                    <a:p>
                      <a:r>
                        <a:rPr lang="en-US" sz="2000" dirty="0">
                          <a:solidFill>
                            <a:schemeClr val="tx1"/>
                          </a:solidFill>
                          <a:latin typeface="Aharoni" panose="02010803020104030203" pitchFamily="2" charset="-79"/>
                          <a:cs typeface="Aharoni" panose="02010803020104030203" pitchFamily="2" charset="-79"/>
                        </a:rPr>
                        <a:t>Body</a:t>
                      </a:r>
                    </a:p>
                  </a:txBody>
                  <a:tcPr>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114300" indent="-114300">
                        <a:buFont typeface="Arial" panose="020B0604020202020204" pitchFamily="34" charset="0"/>
                        <a:buChar char="•"/>
                      </a:pPr>
                      <a:r>
                        <a:rPr lang="en-US" sz="1200" dirty="0">
                          <a:solidFill>
                            <a:schemeClr val="tx1"/>
                          </a:solidFill>
                        </a:rPr>
                        <a:t>Clean,</a:t>
                      </a:r>
                      <a:r>
                        <a:rPr lang="en-US" sz="1200" baseline="0" dirty="0">
                          <a:solidFill>
                            <a:schemeClr val="tx1"/>
                          </a:solidFill>
                        </a:rPr>
                        <a:t> readable text</a:t>
                      </a:r>
                    </a:p>
                    <a:p>
                      <a:pPr marL="114300" indent="-114300">
                        <a:buFont typeface="Arial" panose="020B0604020202020204" pitchFamily="34" charset="0"/>
                        <a:buChar char="•"/>
                      </a:pPr>
                      <a:r>
                        <a:rPr lang="en-US" sz="1200" baseline="0" dirty="0">
                          <a:solidFill>
                            <a:schemeClr val="tx1"/>
                          </a:solidFill>
                        </a:rPr>
                        <a:t>50-80% of your text will look like this</a:t>
                      </a:r>
                      <a:endParaRPr lang="en-US" sz="1200" dirty="0">
                        <a:solidFill>
                          <a:schemeClr val="tx1"/>
                        </a:solidFill>
                      </a:endParaRP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1200" dirty="0">
                          <a:solidFill>
                            <a:schemeClr val="tx1"/>
                          </a:solidFill>
                        </a:rPr>
                        <a:t>10-18</a:t>
                      </a:r>
                      <a:r>
                        <a:rPr lang="en-US" sz="1200" baseline="0" dirty="0">
                          <a:solidFill>
                            <a:schemeClr val="tx1"/>
                          </a:solidFill>
                        </a:rPr>
                        <a:t> pts</a:t>
                      </a:r>
                      <a:endParaRPr lang="en-US" sz="1200" dirty="0">
                        <a:solidFill>
                          <a:schemeClr val="tx1"/>
                        </a:solidFill>
                      </a:endParaRP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6">
                        <a:alpha val="10000"/>
                      </a:schemeClr>
                    </a:solidFill>
                  </a:tcPr>
                </a:tc>
                <a:tc>
                  <a:txBody>
                    <a:bodyPr/>
                    <a:lstStyle/>
                    <a:p>
                      <a:r>
                        <a:rPr lang="en-US" sz="1200" dirty="0">
                          <a:solidFill>
                            <a:schemeClr val="tx1"/>
                          </a:solidFill>
                          <a:latin typeface="Arial" panose="020B0604020202020204" pitchFamily="34" charset="0"/>
                          <a:cs typeface="Arial" panose="020B0604020202020204" pitchFamily="34" charset="0"/>
                        </a:rPr>
                        <a:t>Sans-serif: Arial, </a:t>
                      </a:r>
                      <a:r>
                        <a:rPr lang="en-US" sz="1200" dirty="0">
                          <a:solidFill>
                            <a:schemeClr val="tx1"/>
                          </a:solidFill>
                          <a:latin typeface="+mj-lt"/>
                        </a:rPr>
                        <a:t>Calibri</a:t>
                      </a:r>
                    </a:p>
                    <a:p>
                      <a:r>
                        <a:rPr lang="en-US" sz="1200" dirty="0">
                          <a:solidFill>
                            <a:schemeClr val="tx1"/>
                          </a:solidFill>
                        </a:rPr>
                        <a:t>Serif:  </a:t>
                      </a:r>
                      <a:r>
                        <a:rPr lang="en-US" sz="1200" dirty="0">
                          <a:solidFill>
                            <a:schemeClr val="tx1"/>
                          </a:solidFill>
                          <a:latin typeface="Georgia" panose="02040502050405020303" pitchFamily="18" charset="0"/>
                        </a:rPr>
                        <a:t>Georgia</a:t>
                      </a:r>
                      <a:r>
                        <a:rPr lang="en-US" sz="1200" dirty="0">
                          <a:solidFill>
                            <a:schemeClr val="tx1"/>
                          </a:solidFill>
                        </a:rPr>
                        <a:t>, Cambria</a:t>
                      </a: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6">
                        <a:alpha val="10000"/>
                      </a:schemeClr>
                    </a:solidFill>
                  </a:tcPr>
                </a:tc>
                <a:tc>
                  <a:txBody>
                    <a:bodyPr/>
                    <a:lstStyle/>
                    <a:p>
                      <a:r>
                        <a:rPr lang="en-US" sz="1200" dirty="0">
                          <a:solidFill>
                            <a:schemeClr val="tx1"/>
                          </a:solidFill>
                        </a:rPr>
                        <a:t>Neutral</a:t>
                      </a: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114300" indent="-114300">
                        <a:buFont typeface="Arial" panose="020B0604020202020204" pitchFamily="34" charset="0"/>
                        <a:buChar char="•"/>
                      </a:pPr>
                      <a:r>
                        <a:rPr lang="en-US" sz="1200" dirty="0">
                          <a:solidFill>
                            <a:schemeClr val="tx1"/>
                          </a:solidFill>
                        </a:rPr>
                        <a:t>Normal</a:t>
                      </a:r>
                    </a:p>
                    <a:p>
                      <a:pPr marL="114300" indent="-114300">
                        <a:buFont typeface="Arial" panose="020B0604020202020204" pitchFamily="34" charset="0"/>
                        <a:buChar char="•"/>
                      </a:pPr>
                      <a:r>
                        <a:rPr lang="en-US" sz="1200" dirty="0">
                          <a:solidFill>
                            <a:schemeClr val="tx1"/>
                          </a:solidFill>
                        </a:rPr>
                        <a:t>No bold, no italic</a:t>
                      </a:r>
                    </a:p>
                    <a:p>
                      <a:pPr marL="114300" indent="-114300">
                        <a:buFont typeface="Arial" panose="020B0604020202020204" pitchFamily="34" charset="0"/>
                        <a:buChar char="•"/>
                      </a:pPr>
                      <a:r>
                        <a:rPr lang="en-US" sz="1200" dirty="0">
                          <a:solidFill>
                            <a:schemeClr val="tx1"/>
                          </a:solidFill>
                        </a:rPr>
                        <a:t>1.2 line spacing</a:t>
                      </a:r>
                    </a:p>
                  </a:txBody>
                  <a:tcPr marL="45720" marR="45720">
                    <a:lnL w="3175" cap="flat" cmpd="sng" algn="ctr">
                      <a:solidFill>
                        <a:schemeClr val="bg1"/>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822960">
                <a:tc>
                  <a:txBody>
                    <a:bodyPr/>
                    <a:lstStyle/>
                    <a:p>
                      <a:r>
                        <a:rPr lang="en-US" sz="2000" dirty="0">
                          <a:solidFill>
                            <a:schemeClr val="tx1"/>
                          </a:solidFill>
                          <a:latin typeface="Aharoni" panose="02010803020104030203" pitchFamily="2" charset="-79"/>
                          <a:cs typeface="Aharoni" panose="02010803020104030203" pitchFamily="2" charset="-79"/>
                        </a:rPr>
                        <a:t>Header</a:t>
                      </a:r>
                    </a:p>
                  </a:txBody>
                  <a:tcPr>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1200" dirty="0">
                          <a:solidFill>
                            <a:schemeClr val="tx1"/>
                          </a:solidFill>
                        </a:rPr>
                        <a:t>Separate and name major sections</a:t>
                      </a: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1200" dirty="0">
                          <a:solidFill>
                            <a:schemeClr val="tx1"/>
                          </a:solidFill>
                        </a:rPr>
                        <a:t>150%-200% of </a:t>
                      </a:r>
                      <a:r>
                        <a:rPr lang="en-US" sz="1200" b="1" dirty="0">
                          <a:solidFill>
                            <a:schemeClr val="tx1"/>
                          </a:solidFill>
                        </a:rPr>
                        <a:t>body</a:t>
                      </a: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1200" dirty="0">
                          <a:solidFill>
                            <a:schemeClr val="tx1"/>
                          </a:solidFill>
                        </a:rPr>
                        <a:t>Same</a:t>
                      </a:r>
                      <a:r>
                        <a:rPr lang="en-US" sz="1200" baseline="0" dirty="0">
                          <a:solidFill>
                            <a:schemeClr val="tx1"/>
                          </a:solidFill>
                        </a:rPr>
                        <a:t> as </a:t>
                      </a:r>
                      <a:r>
                        <a:rPr lang="en-US" sz="1200" b="1" baseline="0" dirty="0">
                          <a:solidFill>
                            <a:schemeClr val="tx1"/>
                          </a:solidFill>
                        </a:rPr>
                        <a:t>body</a:t>
                      </a:r>
                      <a:r>
                        <a:rPr lang="en-US" sz="1200" baseline="0" dirty="0">
                          <a:solidFill>
                            <a:schemeClr val="tx1"/>
                          </a:solidFill>
                        </a:rPr>
                        <a:t> or flip serif/sans-serif</a:t>
                      </a:r>
                      <a:endParaRPr lang="en-US" sz="1200" dirty="0">
                        <a:solidFill>
                          <a:schemeClr val="tx1"/>
                        </a:solidFill>
                      </a:endParaRP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6">
                        <a:alpha val="10000"/>
                      </a:schemeClr>
                    </a:solidFill>
                  </a:tcPr>
                </a:tc>
                <a:tc>
                  <a:txBody>
                    <a:bodyPr/>
                    <a:lstStyle/>
                    <a:p>
                      <a:r>
                        <a:rPr lang="en-US" sz="1200" dirty="0">
                          <a:solidFill>
                            <a:schemeClr val="tx1"/>
                          </a:solidFill>
                        </a:rPr>
                        <a:t>Neutral</a:t>
                      </a: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114300" indent="-114300">
                        <a:buFont typeface="Arial" panose="020B0604020202020204" pitchFamily="34" charset="0"/>
                        <a:buChar char="•"/>
                      </a:pPr>
                      <a:r>
                        <a:rPr lang="en-US" sz="1200" dirty="0">
                          <a:solidFill>
                            <a:schemeClr val="tx1"/>
                          </a:solidFill>
                        </a:rPr>
                        <a:t>Normal, bold, or italic</a:t>
                      </a:r>
                    </a:p>
                    <a:p>
                      <a:pPr marL="114300" indent="-114300">
                        <a:buFont typeface="Arial" panose="020B0604020202020204" pitchFamily="34" charset="0"/>
                        <a:buChar char="•"/>
                      </a:pPr>
                      <a:r>
                        <a:rPr lang="en-US" sz="1200" dirty="0">
                          <a:solidFill>
                            <a:schemeClr val="tx1"/>
                          </a:solidFill>
                        </a:rPr>
                        <a:t>Whitespace above</a:t>
                      </a:r>
                    </a:p>
                  </a:txBody>
                  <a:tcPr marL="45720" marR="45720">
                    <a:lnL w="3175" cap="flat" cmpd="sng" algn="ctr">
                      <a:solidFill>
                        <a:schemeClr val="bg1"/>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1371600">
                <a:tc>
                  <a:txBody>
                    <a:bodyPr/>
                    <a:lstStyle/>
                    <a:p>
                      <a:r>
                        <a:rPr lang="en-US" sz="2000" dirty="0">
                          <a:solidFill>
                            <a:schemeClr val="tx1"/>
                          </a:solidFill>
                          <a:latin typeface="Aharoni" panose="02010803020104030203" pitchFamily="2" charset="-79"/>
                          <a:cs typeface="Aharoni" panose="02010803020104030203" pitchFamily="2" charset="-79"/>
                        </a:rPr>
                        <a:t>Notes</a:t>
                      </a:r>
                    </a:p>
                  </a:txBody>
                  <a:tcPr>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114300" indent="-114300">
                        <a:buFont typeface="Arial" panose="020B0604020202020204" pitchFamily="34" charset="0"/>
                        <a:buChar char="•"/>
                      </a:pPr>
                      <a:r>
                        <a:rPr lang="en-US" sz="1200" dirty="0">
                          <a:solidFill>
                            <a:schemeClr val="tx1"/>
                          </a:solidFill>
                        </a:rPr>
                        <a:t>Additional</a:t>
                      </a:r>
                      <a:r>
                        <a:rPr lang="en-US" sz="1200" baseline="0" dirty="0">
                          <a:solidFill>
                            <a:schemeClr val="tx1"/>
                          </a:solidFill>
                        </a:rPr>
                        <a:t> things audience should be aware of: data sources, metric calculations</a:t>
                      </a:r>
                    </a:p>
                    <a:p>
                      <a:pPr marL="114300" indent="-114300">
                        <a:buFont typeface="Arial" panose="020B0604020202020204" pitchFamily="34" charset="0"/>
                        <a:buChar char="•"/>
                      </a:pPr>
                      <a:r>
                        <a:rPr lang="en-US" sz="1200" baseline="0" dirty="0">
                          <a:solidFill>
                            <a:schemeClr val="tx1"/>
                          </a:solidFill>
                        </a:rPr>
                        <a:t>“Fade into the background”</a:t>
                      </a:r>
                      <a:endParaRPr lang="en-US" sz="1200" dirty="0">
                        <a:solidFill>
                          <a:schemeClr val="tx1"/>
                        </a:solidFill>
                      </a:endParaRP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1200" dirty="0">
                          <a:solidFill>
                            <a:schemeClr val="tx1"/>
                          </a:solidFill>
                        </a:rPr>
                        <a:t>85% of body</a:t>
                      </a: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1200" dirty="0">
                          <a:solidFill>
                            <a:schemeClr val="tx1"/>
                          </a:solidFill>
                        </a:rPr>
                        <a:t>Same as </a:t>
                      </a:r>
                      <a:r>
                        <a:rPr lang="en-US" sz="1200" b="1" dirty="0">
                          <a:solidFill>
                            <a:schemeClr val="tx1"/>
                          </a:solidFill>
                        </a:rPr>
                        <a:t>body</a:t>
                      </a: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1200" dirty="0">
                          <a:solidFill>
                            <a:schemeClr val="tx1"/>
                          </a:solidFill>
                        </a:rPr>
                        <a:t>De-emphasized,</a:t>
                      </a:r>
                      <a:r>
                        <a:rPr lang="en-US" sz="1200" baseline="0" dirty="0">
                          <a:solidFill>
                            <a:schemeClr val="tx1"/>
                          </a:solidFill>
                        </a:rPr>
                        <a:t> lower contrast</a:t>
                      </a:r>
                      <a:endParaRPr lang="en-US" sz="1200" dirty="0">
                        <a:solidFill>
                          <a:schemeClr val="tx1"/>
                        </a:solidFill>
                      </a:endParaRP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1200" dirty="0">
                          <a:solidFill>
                            <a:schemeClr val="tx1"/>
                          </a:solidFill>
                        </a:rPr>
                        <a:t>Normal, thin</a:t>
                      </a:r>
                    </a:p>
                  </a:txBody>
                  <a:tcPr marL="45720" marR="45720">
                    <a:lnL w="3175" cap="flat" cmpd="sng" algn="ctr">
                      <a:solidFill>
                        <a:schemeClr val="bg1"/>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r h="320040">
                <a:tc rowSpan="2">
                  <a:txBody>
                    <a:bodyPr/>
                    <a:lstStyle/>
                    <a:p>
                      <a:r>
                        <a:rPr lang="en-US" sz="2000" dirty="0">
                          <a:solidFill>
                            <a:schemeClr val="tx1"/>
                          </a:solidFill>
                          <a:latin typeface="Aharoni" panose="02010803020104030203" pitchFamily="2" charset="-79"/>
                          <a:cs typeface="Aharoni" panose="02010803020104030203" pitchFamily="2" charset="-79"/>
                        </a:rPr>
                        <a:t>Emphasis</a:t>
                      </a:r>
                    </a:p>
                  </a:txBody>
                  <a:tcPr>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tcPr>
                </a:tc>
                <a:tc rowSpan="2">
                  <a:txBody>
                    <a:bodyPr/>
                    <a:lstStyle/>
                    <a:p>
                      <a:r>
                        <a:rPr lang="en-US" sz="1200" dirty="0">
                          <a:solidFill>
                            <a:schemeClr val="tx1"/>
                          </a:solidFill>
                        </a:rPr>
                        <a:t>Draw the eye to key points</a:t>
                      </a:r>
                      <a:r>
                        <a:rPr lang="en-US" sz="1200" baseline="0" dirty="0">
                          <a:solidFill>
                            <a:schemeClr val="tx1"/>
                          </a:solidFill>
                        </a:rPr>
                        <a:t> you need to make</a:t>
                      </a:r>
                      <a:endParaRPr lang="en-US" sz="1200" dirty="0">
                        <a:solidFill>
                          <a:schemeClr val="tx1"/>
                        </a:solidFill>
                      </a:endParaRP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tcPr>
                </a:tc>
                <a:tc rowSpan="2">
                  <a:txBody>
                    <a:bodyPr/>
                    <a:lstStyle/>
                    <a:p>
                      <a:r>
                        <a:rPr lang="en-US" sz="1200" dirty="0">
                          <a:solidFill>
                            <a:schemeClr val="tx1"/>
                          </a:solidFill>
                        </a:rPr>
                        <a:t>Same as body</a:t>
                      </a: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tcPr>
                </a:tc>
                <a:tc rowSpan="2">
                  <a:txBody>
                    <a:bodyPr/>
                    <a:lstStyle/>
                    <a:p>
                      <a:r>
                        <a:rPr lang="en-US" sz="1200" dirty="0">
                          <a:solidFill>
                            <a:schemeClr val="tx1"/>
                          </a:solidFill>
                        </a:rPr>
                        <a:t>Same as body</a:t>
                      </a: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tcPr>
                </a:tc>
                <a:tc gridSpan="2">
                  <a:txBody>
                    <a:bodyPr/>
                    <a:lstStyle/>
                    <a:p>
                      <a:pPr algn="ctr"/>
                      <a:r>
                        <a:rPr lang="en-US" sz="1200" b="1" dirty="0">
                          <a:solidFill>
                            <a:schemeClr val="tx1"/>
                          </a:solidFill>
                        </a:rPr>
                        <a:t>Choose</a:t>
                      </a:r>
                      <a:r>
                        <a:rPr lang="en-US" sz="1200" b="1" baseline="0" dirty="0">
                          <a:solidFill>
                            <a:schemeClr val="tx1"/>
                          </a:solidFill>
                        </a:rPr>
                        <a:t> one or both</a:t>
                      </a:r>
                      <a:endParaRPr lang="en-US" sz="1200" b="1" dirty="0">
                        <a:solidFill>
                          <a:schemeClr val="tx1"/>
                        </a:solidFill>
                      </a:endParaRPr>
                    </a:p>
                  </a:txBody>
                  <a:tcPr marL="45720" marR="45720">
                    <a:lnL w="3175" cap="flat" cmpd="sng" algn="ctr">
                      <a:solidFill>
                        <a:schemeClr val="bg1"/>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chemeClr val="accent6">
                        <a:alpha val="10000"/>
                      </a:schemeClr>
                    </a:solidFill>
                  </a:tcPr>
                </a:tc>
                <a:tc hMerge="1">
                  <a:txBody>
                    <a:bodyPr/>
                    <a:lstStyle/>
                    <a:p>
                      <a:endParaRPr lang="en-US" sz="1200" dirty="0">
                        <a:solidFill>
                          <a:schemeClr val="tx1">
                            <a:lumMod val="85000"/>
                            <a:lumOff val="15000"/>
                          </a:schemeClr>
                        </a:solidFill>
                      </a:endParaRPr>
                    </a:p>
                  </a:txBody>
                  <a:tcPr>
                    <a:lnT w="6350" cap="flat" cmpd="sng" algn="ctr">
                      <a:solidFill>
                        <a:schemeClr val="bg1">
                          <a:lumMod val="65000"/>
                        </a:schemeClr>
                      </a:solidFill>
                      <a:prstDash val="solid"/>
                      <a:round/>
                      <a:headEnd type="none" w="med" len="med"/>
                      <a:tailEnd type="none" w="med" len="med"/>
                    </a:lnT>
                  </a:tcPr>
                </a:tc>
                <a:extLst>
                  <a:ext uri="{0D108BD9-81ED-4DB2-BD59-A6C34878D82A}">
                    <a16:rowId xmlns:a16="http://schemas.microsoft.com/office/drawing/2014/main" val="10004"/>
                  </a:ext>
                </a:extLst>
              </a:tr>
              <a:tr h="32004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High impact color</a:t>
                      </a: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solidFill>
                      <a:schemeClr val="accent6">
                        <a:alpha val="10000"/>
                      </a:schemeClr>
                    </a:solidFill>
                  </a:tcPr>
                </a:tc>
                <a:tc>
                  <a:txBody>
                    <a:bodyPr/>
                    <a:lstStyle/>
                    <a:p>
                      <a:r>
                        <a:rPr lang="en-US" sz="1200" dirty="0">
                          <a:solidFill>
                            <a:schemeClr val="tx1"/>
                          </a:solidFill>
                        </a:rPr>
                        <a:t> Bold or italic</a:t>
                      </a:r>
                    </a:p>
                  </a:txBody>
                  <a:tcPr marL="45720" marR="45720">
                    <a:lnL w="3175" cap="flat" cmpd="sng" algn="ctr">
                      <a:solidFill>
                        <a:schemeClr val="bg1"/>
                      </a:solidFill>
                      <a:prstDash val="solid"/>
                      <a:round/>
                      <a:headEnd type="none" w="med" len="med"/>
                      <a:tailEnd type="none" w="med" len="med"/>
                    </a:lnL>
                    <a:solidFill>
                      <a:schemeClr val="accent6">
                        <a:alpha val="10000"/>
                      </a:schemeClr>
                    </a:solidFill>
                  </a:tcPr>
                </a:tc>
                <a:extLst>
                  <a:ext uri="{0D108BD9-81ED-4DB2-BD59-A6C34878D82A}">
                    <a16:rowId xmlns:a16="http://schemas.microsoft.com/office/drawing/2014/main" val="10005"/>
                  </a:ext>
                </a:extLst>
              </a:tr>
            </a:tbl>
          </a:graphicData>
        </a:graphic>
      </p:graphicFrame>
      <p:sp>
        <p:nvSpPr>
          <p:cNvPr id="10" name="Rectangle 9"/>
          <p:cNvSpPr/>
          <p:nvPr/>
        </p:nvSpPr>
        <p:spPr>
          <a:xfrm>
            <a:off x="76200" y="-19050"/>
            <a:ext cx="88392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A SIMPLE </a:t>
            </a:r>
            <a:r>
              <a:rPr lang="en-US" sz="4000" b="1" dirty="0">
                <a:solidFill>
                  <a:schemeClr val="accent6"/>
                </a:solidFill>
                <a:latin typeface="Century Gothic" panose="020B0502020202020204" pitchFamily="34" charset="0"/>
                <a:cs typeface="Aharoni" pitchFamily="2" charset="-79"/>
              </a:rPr>
              <a:t>FONT FRAMEWORK</a:t>
            </a:r>
          </a:p>
        </p:txBody>
      </p:sp>
      <p:sp>
        <p:nvSpPr>
          <p:cNvPr id="11" name="Rectangle 10"/>
          <p:cNvSpPr/>
          <p:nvPr/>
        </p:nvSpPr>
        <p:spPr>
          <a:xfrm>
            <a:off x="76199" y="361950"/>
            <a:ext cx="9067801"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SUGGESTED FORMATTING</a:t>
            </a:r>
          </a:p>
        </p:txBody>
      </p:sp>
    </p:spTree>
    <p:extLst>
      <p:ext uri="{BB962C8B-B14F-4D97-AF65-F5344CB8AC3E}">
        <p14:creationId xmlns:p14="http://schemas.microsoft.com/office/powerpoint/2010/main" val="23168896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137570793"/>
              </p:ext>
            </p:extLst>
          </p:nvPr>
        </p:nvGraphicFramePr>
        <p:xfrm>
          <a:off x="457200" y="1139190"/>
          <a:ext cx="8321040" cy="2961640"/>
        </p:xfrm>
        <a:graphic>
          <a:graphicData uri="http://schemas.openxmlformats.org/drawingml/2006/table">
            <a:tbl>
              <a:tblPr firstRow="1" bandRow="1">
                <a:tableStyleId>{2D5ABB26-0587-4C30-8999-92F81FD0307C}</a:tableStyleId>
              </a:tblPr>
              <a:tblGrid>
                <a:gridCol w="137160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28016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28016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396240">
                <a:tc>
                  <a:txBody>
                    <a:bodyPr/>
                    <a:lstStyle/>
                    <a:p>
                      <a:endParaRPr lang="en-US" dirty="0">
                        <a:solidFill>
                          <a:schemeClr val="tx1"/>
                        </a:solidFill>
                      </a:endParaRPr>
                    </a:p>
                  </a:txBody>
                  <a:tcPr>
                    <a:lnR w="3175" cap="flat" cmpd="sng" algn="ctr">
                      <a:solidFill>
                        <a:schemeClr val="bg1"/>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r>
                        <a:rPr lang="en-US" sz="2000" b="0" dirty="0">
                          <a:solidFill>
                            <a:schemeClr val="tx1"/>
                          </a:solidFill>
                          <a:latin typeface="Aharoni" panose="02010803020104030203" pitchFamily="2" charset="-79"/>
                          <a:cs typeface="Aharoni" panose="02010803020104030203" pitchFamily="2" charset="-79"/>
                        </a:rPr>
                        <a:t>Purpose</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r>
                        <a:rPr lang="en-US" sz="2000" b="0" dirty="0">
                          <a:solidFill>
                            <a:schemeClr val="tx1"/>
                          </a:solidFill>
                          <a:latin typeface="Aharoni" panose="02010803020104030203" pitchFamily="2" charset="-79"/>
                          <a:cs typeface="Aharoni" panose="02010803020104030203" pitchFamily="2" charset="-79"/>
                        </a:rPr>
                        <a:t>Size</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r>
                        <a:rPr lang="en-US" sz="2000" b="0" dirty="0">
                          <a:solidFill>
                            <a:schemeClr val="tx1"/>
                          </a:solidFill>
                          <a:latin typeface="Aharoni" panose="02010803020104030203" pitchFamily="2" charset="-79"/>
                          <a:cs typeface="Aharoni" panose="02010803020104030203" pitchFamily="2" charset="-79"/>
                        </a:rPr>
                        <a:t>Font</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r>
                        <a:rPr lang="en-US" sz="2000" b="0" dirty="0">
                          <a:solidFill>
                            <a:schemeClr val="tx1"/>
                          </a:solidFill>
                          <a:latin typeface="Aharoni" panose="02010803020104030203" pitchFamily="2" charset="-79"/>
                          <a:cs typeface="Aharoni" panose="02010803020104030203" pitchFamily="2" charset="-79"/>
                        </a:rPr>
                        <a:t>Color</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r>
                        <a:rPr lang="en-US" sz="2000" b="0" dirty="0">
                          <a:solidFill>
                            <a:schemeClr val="tx1"/>
                          </a:solidFill>
                          <a:latin typeface="Aharoni" panose="02010803020104030203" pitchFamily="2" charset="-79"/>
                          <a:cs typeface="Aharoni" panose="02010803020104030203" pitchFamily="2" charset="-79"/>
                        </a:rPr>
                        <a:t>Style</a:t>
                      </a:r>
                    </a:p>
                  </a:txBody>
                  <a:tcPr>
                    <a:lnL w="3175" cap="flat" cmpd="sng" algn="ctr">
                      <a:solidFill>
                        <a:schemeClr val="bg1"/>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502920">
                <a:tc>
                  <a:txBody>
                    <a:bodyPr/>
                    <a:lstStyle/>
                    <a:p>
                      <a:r>
                        <a:rPr lang="en-US" sz="1400" dirty="0">
                          <a:solidFill>
                            <a:schemeClr val="tx1"/>
                          </a:solidFill>
                          <a:latin typeface="Aharoni" panose="02010803020104030203" pitchFamily="2" charset="-79"/>
                          <a:cs typeface="Aharoni" panose="02010803020104030203" pitchFamily="2" charset="-79"/>
                        </a:rPr>
                        <a:t>Body</a:t>
                      </a:r>
                    </a:p>
                  </a:txBody>
                  <a:tcPr>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114300" indent="-114300">
                        <a:buFont typeface="Arial" panose="020B0604020202020204" pitchFamily="34" charset="0"/>
                        <a:buChar char="•"/>
                      </a:pPr>
                      <a:r>
                        <a:rPr lang="en-US" sz="900" dirty="0">
                          <a:solidFill>
                            <a:schemeClr val="tx1"/>
                          </a:solidFill>
                        </a:rPr>
                        <a:t>Clean,</a:t>
                      </a:r>
                      <a:r>
                        <a:rPr lang="en-US" sz="900" baseline="0" dirty="0">
                          <a:solidFill>
                            <a:schemeClr val="tx1"/>
                          </a:solidFill>
                        </a:rPr>
                        <a:t> readable text</a:t>
                      </a:r>
                    </a:p>
                    <a:p>
                      <a:pPr marL="114300" indent="-114300">
                        <a:buFont typeface="Arial" panose="020B0604020202020204" pitchFamily="34" charset="0"/>
                        <a:buChar char="•"/>
                      </a:pPr>
                      <a:r>
                        <a:rPr lang="en-US" sz="900" baseline="0" dirty="0">
                          <a:solidFill>
                            <a:schemeClr val="tx1"/>
                          </a:solidFill>
                        </a:rPr>
                        <a:t>50-80% of your text will look like this</a:t>
                      </a:r>
                      <a:endParaRPr lang="en-US" sz="900" dirty="0">
                        <a:solidFill>
                          <a:schemeClr val="tx1"/>
                        </a:solidFill>
                      </a:endParaRP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900" dirty="0">
                          <a:solidFill>
                            <a:schemeClr val="tx1"/>
                          </a:solidFill>
                        </a:rPr>
                        <a:t>10-18</a:t>
                      </a:r>
                      <a:r>
                        <a:rPr lang="en-US" sz="900" baseline="0" dirty="0">
                          <a:solidFill>
                            <a:schemeClr val="tx1"/>
                          </a:solidFill>
                        </a:rPr>
                        <a:t> pts</a:t>
                      </a:r>
                      <a:endParaRPr lang="en-US" sz="900" dirty="0">
                        <a:solidFill>
                          <a:schemeClr val="tx1"/>
                        </a:solidFill>
                      </a:endParaRP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6">
                        <a:alpha val="10000"/>
                      </a:schemeClr>
                    </a:solidFill>
                  </a:tcPr>
                </a:tc>
                <a:tc>
                  <a:txBody>
                    <a:bodyPr/>
                    <a:lstStyle/>
                    <a:p>
                      <a:r>
                        <a:rPr lang="en-US" sz="900" dirty="0">
                          <a:solidFill>
                            <a:schemeClr val="tx1"/>
                          </a:solidFill>
                          <a:latin typeface="Arial" panose="020B0604020202020204" pitchFamily="34" charset="0"/>
                          <a:cs typeface="Arial" panose="020B0604020202020204" pitchFamily="34" charset="0"/>
                        </a:rPr>
                        <a:t>Sans-serif: Arial, </a:t>
                      </a:r>
                      <a:r>
                        <a:rPr lang="en-US" sz="900" kern="1200" dirty="0">
                          <a:solidFill>
                            <a:schemeClr val="tx1"/>
                          </a:solidFill>
                          <a:latin typeface="+mn-lt"/>
                          <a:ea typeface="+mn-ea"/>
                          <a:cs typeface="+mn-cs"/>
                        </a:rPr>
                        <a:t>Calibri</a:t>
                      </a:r>
                    </a:p>
                    <a:p>
                      <a:r>
                        <a:rPr lang="en-US" sz="900" dirty="0">
                          <a:solidFill>
                            <a:schemeClr val="tx1"/>
                          </a:solidFill>
                        </a:rPr>
                        <a:t>Serif:  </a:t>
                      </a:r>
                      <a:r>
                        <a:rPr lang="en-US" sz="900" dirty="0">
                          <a:solidFill>
                            <a:schemeClr val="tx1"/>
                          </a:solidFill>
                          <a:latin typeface="Georgia" panose="02040502050405020303" pitchFamily="18" charset="0"/>
                        </a:rPr>
                        <a:t>Georgia</a:t>
                      </a:r>
                      <a:r>
                        <a:rPr lang="en-US" sz="900" dirty="0">
                          <a:solidFill>
                            <a:schemeClr val="tx1"/>
                          </a:solidFill>
                        </a:rPr>
                        <a:t>, Cambria</a:t>
                      </a: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6">
                        <a:alpha val="10000"/>
                      </a:schemeClr>
                    </a:solidFill>
                  </a:tcPr>
                </a:tc>
                <a:tc>
                  <a:txBody>
                    <a:bodyPr/>
                    <a:lstStyle/>
                    <a:p>
                      <a:r>
                        <a:rPr lang="en-US" sz="900" dirty="0">
                          <a:solidFill>
                            <a:schemeClr val="tx1"/>
                          </a:solidFill>
                        </a:rPr>
                        <a:t>Neutral</a:t>
                      </a: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114300" indent="-114300">
                        <a:buFont typeface="Arial" panose="020B0604020202020204" pitchFamily="34" charset="0"/>
                        <a:buChar char="•"/>
                      </a:pPr>
                      <a:r>
                        <a:rPr lang="en-US" sz="900" dirty="0">
                          <a:solidFill>
                            <a:schemeClr val="tx1"/>
                          </a:solidFill>
                        </a:rPr>
                        <a:t>Normal</a:t>
                      </a:r>
                    </a:p>
                    <a:p>
                      <a:pPr marL="114300" indent="-114300">
                        <a:buFont typeface="Arial" panose="020B0604020202020204" pitchFamily="34" charset="0"/>
                        <a:buChar char="•"/>
                      </a:pPr>
                      <a:r>
                        <a:rPr lang="en-US" sz="900" dirty="0">
                          <a:solidFill>
                            <a:schemeClr val="tx1"/>
                          </a:solidFill>
                        </a:rPr>
                        <a:t>No bold, no italic</a:t>
                      </a:r>
                    </a:p>
                    <a:p>
                      <a:pPr marL="114300" indent="-114300">
                        <a:buFont typeface="Arial" panose="020B0604020202020204" pitchFamily="34" charset="0"/>
                        <a:buChar char="•"/>
                      </a:pPr>
                      <a:r>
                        <a:rPr lang="en-US" sz="900" dirty="0">
                          <a:solidFill>
                            <a:schemeClr val="tx1"/>
                          </a:solidFill>
                        </a:rPr>
                        <a:t>1.2 line spacing</a:t>
                      </a:r>
                    </a:p>
                  </a:txBody>
                  <a:tcPr marL="45720" marR="45720">
                    <a:lnL w="3175" cap="flat" cmpd="sng" algn="ctr">
                      <a:solidFill>
                        <a:schemeClr val="bg1"/>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1400" dirty="0">
                          <a:solidFill>
                            <a:schemeClr val="tx1"/>
                          </a:solidFill>
                          <a:latin typeface="Aharoni" panose="02010803020104030203" pitchFamily="2" charset="-79"/>
                          <a:cs typeface="Aharoni" panose="02010803020104030203" pitchFamily="2" charset="-79"/>
                        </a:rPr>
                        <a:t>Header</a:t>
                      </a:r>
                    </a:p>
                  </a:txBody>
                  <a:tcPr>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900" dirty="0">
                          <a:solidFill>
                            <a:schemeClr val="tx1"/>
                          </a:solidFill>
                        </a:rPr>
                        <a:t>Separate and name major sections</a:t>
                      </a: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900" dirty="0">
                          <a:solidFill>
                            <a:schemeClr val="tx1"/>
                          </a:solidFill>
                        </a:rPr>
                        <a:t>150%-200% of </a:t>
                      </a:r>
                      <a:r>
                        <a:rPr lang="en-US" sz="900" b="1" dirty="0">
                          <a:solidFill>
                            <a:schemeClr val="tx1"/>
                          </a:solidFill>
                        </a:rPr>
                        <a:t>body</a:t>
                      </a: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900" dirty="0">
                          <a:solidFill>
                            <a:schemeClr val="tx1"/>
                          </a:solidFill>
                        </a:rPr>
                        <a:t>Same</a:t>
                      </a:r>
                      <a:r>
                        <a:rPr lang="en-US" sz="900" baseline="0" dirty="0">
                          <a:solidFill>
                            <a:schemeClr val="tx1"/>
                          </a:solidFill>
                        </a:rPr>
                        <a:t> as </a:t>
                      </a:r>
                      <a:r>
                        <a:rPr lang="en-US" sz="900" b="1" baseline="0" dirty="0">
                          <a:solidFill>
                            <a:schemeClr val="tx1"/>
                          </a:solidFill>
                        </a:rPr>
                        <a:t>body</a:t>
                      </a:r>
                      <a:r>
                        <a:rPr lang="en-US" sz="900" baseline="0" dirty="0">
                          <a:solidFill>
                            <a:schemeClr val="tx1"/>
                          </a:solidFill>
                        </a:rPr>
                        <a:t> or flip serif/sans-serif</a:t>
                      </a:r>
                      <a:endParaRPr lang="en-US" sz="900" dirty="0">
                        <a:solidFill>
                          <a:schemeClr val="tx1"/>
                        </a:solidFill>
                      </a:endParaRP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6">
                        <a:alpha val="10000"/>
                      </a:schemeClr>
                    </a:solidFill>
                  </a:tcPr>
                </a:tc>
                <a:tc>
                  <a:txBody>
                    <a:bodyPr/>
                    <a:lstStyle/>
                    <a:p>
                      <a:r>
                        <a:rPr lang="en-US" sz="900" dirty="0">
                          <a:solidFill>
                            <a:schemeClr val="tx1"/>
                          </a:solidFill>
                        </a:rPr>
                        <a:t>Neutral</a:t>
                      </a: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114300" indent="-114300">
                        <a:buFont typeface="Arial" panose="020B0604020202020204" pitchFamily="34" charset="0"/>
                        <a:buChar char="•"/>
                      </a:pPr>
                      <a:r>
                        <a:rPr lang="en-US" sz="900" dirty="0">
                          <a:solidFill>
                            <a:schemeClr val="tx1"/>
                          </a:solidFill>
                        </a:rPr>
                        <a:t>Normal, bold, or italic</a:t>
                      </a:r>
                    </a:p>
                    <a:p>
                      <a:pPr marL="114300" indent="-114300">
                        <a:buFont typeface="Arial" panose="020B0604020202020204" pitchFamily="34" charset="0"/>
                        <a:buChar char="•"/>
                      </a:pPr>
                      <a:r>
                        <a:rPr lang="en-US" sz="900" dirty="0">
                          <a:solidFill>
                            <a:schemeClr val="tx1"/>
                          </a:solidFill>
                        </a:rPr>
                        <a:t>Whitespace above</a:t>
                      </a:r>
                    </a:p>
                  </a:txBody>
                  <a:tcPr marL="45720" marR="45720">
                    <a:lnL w="3175" cap="flat" cmpd="sng" algn="ctr">
                      <a:solidFill>
                        <a:schemeClr val="bg1"/>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822960">
                <a:tc>
                  <a:txBody>
                    <a:bodyPr/>
                    <a:lstStyle/>
                    <a:p>
                      <a:r>
                        <a:rPr lang="en-US" sz="2000" dirty="0">
                          <a:solidFill>
                            <a:schemeClr val="tx1"/>
                          </a:solidFill>
                          <a:latin typeface="Aharoni" panose="02010803020104030203" pitchFamily="2" charset="-79"/>
                          <a:cs typeface="Aharoni" panose="02010803020104030203" pitchFamily="2" charset="-79"/>
                        </a:rPr>
                        <a:t>Table Header</a:t>
                      </a:r>
                    </a:p>
                  </a:txBody>
                  <a:tcPr>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indent="0">
                        <a:buFont typeface="Arial" panose="020B0604020202020204" pitchFamily="34" charset="0"/>
                        <a:buNone/>
                      </a:pPr>
                      <a:r>
                        <a:rPr lang="en-US" sz="1200" dirty="0">
                          <a:solidFill>
                            <a:schemeClr val="tx1"/>
                          </a:solidFill>
                        </a:rPr>
                        <a:t>Titles</a:t>
                      </a:r>
                      <a:r>
                        <a:rPr lang="en-US" sz="1200" baseline="0" dirty="0">
                          <a:solidFill>
                            <a:schemeClr val="tx1"/>
                          </a:solidFill>
                        </a:rPr>
                        <a:t> and separates table segments</a:t>
                      </a:r>
                      <a:endParaRPr lang="en-US" sz="1200" dirty="0">
                        <a:solidFill>
                          <a:schemeClr val="tx1"/>
                        </a:solidFill>
                      </a:endParaRP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1200" dirty="0">
                          <a:solidFill>
                            <a:schemeClr val="tx1"/>
                          </a:solidFill>
                        </a:rPr>
                        <a:t>100%-150%</a:t>
                      </a:r>
                      <a:r>
                        <a:rPr lang="en-US" sz="1200" baseline="0" dirty="0">
                          <a:solidFill>
                            <a:schemeClr val="tx1"/>
                          </a:solidFill>
                        </a:rPr>
                        <a:t> of table text size</a:t>
                      </a:r>
                      <a:endParaRPr lang="en-US" sz="1200" dirty="0">
                        <a:solidFill>
                          <a:schemeClr val="tx1"/>
                        </a:solidFill>
                      </a:endParaRP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1200" b="1" dirty="0">
                          <a:solidFill>
                            <a:schemeClr val="tx1"/>
                          </a:solidFill>
                        </a:rPr>
                        <a:t>Body</a:t>
                      </a:r>
                      <a:r>
                        <a:rPr lang="en-US" sz="1200" dirty="0">
                          <a:solidFill>
                            <a:schemeClr val="tx1"/>
                          </a:solidFill>
                        </a:rPr>
                        <a:t> with a dash of </a:t>
                      </a:r>
                      <a:r>
                        <a:rPr lang="en-US" sz="1200" b="1" dirty="0">
                          <a:solidFill>
                            <a:schemeClr val="tx1"/>
                          </a:solidFill>
                        </a:rPr>
                        <a:t>header</a:t>
                      </a:r>
                      <a:r>
                        <a:rPr lang="en-US" sz="1200" dirty="0">
                          <a:solidFill>
                            <a:schemeClr val="tx1"/>
                          </a:solidFill>
                        </a:rPr>
                        <a:t> style</a:t>
                      </a:r>
                      <a:endParaRPr lang="en-US" sz="1200" b="1" dirty="0">
                        <a:solidFill>
                          <a:schemeClr val="tx1"/>
                        </a:solidFill>
                      </a:endParaRP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r>
                        <a:rPr lang="en-US" sz="1200" dirty="0">
                          <a:solidFill>
                            <a:schemeClr val="tx1"/>
                          </a:solidFill>
                        </a:rPr>
                        <a:t>Neutral</a:t>
                      </a: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114300" indent="-114300">
                        <a:buFont typeface="Arial" panose="020B0604020202020204" pitchFamily="34" charset="0"/>
                        <a:buChar char="•"/>
                      </a:pPr>
                      <a:r>
                        <a:rPr lang="en-US" sz="1200" dirty="0">
                          <a:solidFill>
                            <a:schemeClr val="tx1"/>
                          </a:solidFill>
                        </a:rPr>
                        <a:t>Normal, bold, or italic</a:t>
                      </a:r>
                    </a:p>
                    <a:p>
                      <a:pPr marL="114300" indent="-114300">
                        <a:buFont typeface="Arial" panose="020B0604020202020204" pitchFamily="34" charset="0"/>
                        <a:buChar char="•"/>
                      </a:pPr>
                      <a:r>
                        <a:rPr lang="en-US" sz="1200" dirty="0">
                          <a:solidFill>
                            <a:schemeClr val="tx1"/>
                          </a:solidFill>
                        </a:rPr>
                        <a:t>Whitespace above</a:t>
                      </a:r>
                    </a:p>
                  </a:txBody>
                  <a:tcPr marL="45720" marR="45720">
                    <a:lnL w="3175" cap="flat" cmpd="sng" algn="ctr">
                      <a:solidFill>
                        <a:schemeClr val="bg1"/>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r h="868680">
                <a:tc>
                  <a:txBody>
                    <a:bodyPr/>
                    <a:lstStyle/>
                    <a:p>
                      <a:r>
                        <a:rPr lang="en-US" sz="2000" dirty="0">
                          <a:solidFill>
                            <a:schemeClr val="tx1"/>
                          </a:solidFill>
                          <a:latin typeface="Aharoni" panose="02010803020104030203" pitchFamily="2" charset="-79"/>
                          <a:cs typeface="Aharoni" panose="02010803020104030203" pitchFamily="2" charset="-79"/>
                        </a:rPr>
                        <a:t>Graph Title</a:t>
                      </a:r>
                    </a:p>
                  </a:txBody>
                  <a:tcPr>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tcPr>
                </a:tc>
                <a:tc>
                  <a:txBody>
                    <a:bodyPr/>
                    <a:lstStyle/>
                    <a:p>
                      <a:r>
                        <a:rPr lang="en-US" sz="1200" dirty="0">
                          <a:solidFill>
                            <a:schemeClr val="tx1"/>
                          </a:solidFill>
                        </a:rPr>
                        <a:t>Titles graphs</a:t>
                      </a:r>
                      <a:r>
                        <a:rPr lang="en-US" sz="1200" baseline="0" dirty="0">
                          <a:solidFill>
                            <a:schemeClr val="tx1"/>
                          </a:solidFill>
                        </a:rPr>
                        <a:t> and charts</a:t>
                      </a:r>
                      <a:endParaRPr lang="en-US" sz="1200" dirty="0">
                        <a:solidFill>
                          <a:schemeClr val="tx1"/>
                        </a:solidFill>
                      </a:endParaRP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tcPr>
                </a:tc>
                <a:tc>
                  <a:txBody>
                    <a:bodyPr/>
                    <a:lstStyle/>
                    <a:p>
                      <a:r>
                        <a:rPr lang="en-US" sz="1200" dirty="0">
                          <a:solidFill>
                            <a:schemeClr val="tx1"/>
                          </a:solidFill>
                        </a:rPr>
                        <a:t>100%-150%</a:t>
                      </a:r>
                      <a:r>
                        <a:rPr lang="en-US" sz="1200" baseline="0" dirty="0">
                          <a:solidFill>
                            <a:schemeClr val="tx1"/>
                          </a:solidFill>
                        </a:rPr>
                        <a:t> of graph text;</a:t>
                      </a:r>
                    </a:p>
                    <a:p>
                      <a:r>
                        <a:rPr lang="en-US" sz="1200" b="1" baseline="0" dirty="0">
                          <a:solidFill>
                            <a:schemeClr val="tx1"/>
                          </a:solidFill>
                        </a:rPr>
                        <a:t>Body</a:t>
                      </a:r>
                      <a:r>
                        <a:rPr lang="en-US" sz="1200" baseline="0" dirty="0">
                          <a:solidFill>
                            <a:schemeClr val="tx1"/>
                          </a:solidFill>
                        </a:rPr>
                        <a:t> size</a:t>
                      </a:r>
                      <a:endParaRPr lang="en-US" sz="1200" dirty="0">
                        <a:solidFill>
                          <a:schemeClr val="tx1"/>
                        </a:solidFill>
                      </a:endParaRP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tcPr>
                </a:tc>
                <a:tc>
                  <a:txBody>
                    <a:bodyPr/>
                    <a:lstStyle/>
                    <a:p>
                      <a:r>
                        <a:rPr lang="en-US" sz="1200" b="1" dirty="0">
                          <a:solidFill>
                            <a:schemeClr val="tx1"/>
                          </a:solidFill>
                        </a:rPr>
                        <a:t>Header</a:t>
                      </a:r>
                      <a:r>
                        <a:rPr lang="en-US" sz="1200" dirty="0">
                          <a:solidFill>
                            <a:schemeClr val="tx1"/>
                          </a:solidFill>
                        </a:rPr>
                        <a:t> style</a:t>
                      </a: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Neutral</a:t>
                      </a:r>
                    </a:p>
                  </a:txBody>
                  <a:tcPr marL="45720" marR="4572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noFill/>
                  </a:tcPr>
                </a:tc>
                <a:tc>
                  <a:txBody>
                    <a:bodyPr/>
                    <a:lstStyle/>
                    <a:p>
                      <a:pPr marL="114300" indent="-114300">
                        <a:buFont typeface="Arial" panose="020B0604020202020204" pitchFamily="34" charset="0"/>
                        <a:buChar char="•"/>
                      </a:pPr>
                      <a:r>
                        <a:rPr lang="en-US" sz="1200" dirty="0">
                          <a:solidFill>
                            <a:schemeClr val="tx1"/>
                          </a:solidFill>
                        </a:rPr>
                        <a:t>Normal, bold, or italic</a:t>
                      </a:r>
                    </a:p>
                    <a:p>
                      <a:pPr marL="114300" indent="-114300">
                        <a:buFont typeface="Arial" panose="020B0604020202020204" pitchFamily="34" charset="0"/>
                        <a:buChar char="•"/>
                      </a:pPr>
                      <a:r>
                        <a:rPr lang="en-US" sz="1200" dirty="0">
                          <a:solidFill>
                            <a:schemeClr val="tx1"/>
                          </a:solidFill>
                        </a:rPr>
                        <a:t>Whitespace above</a:t>
                      </a:r>
                    </a:p>
                  </a:txBody>
                  <a:tcPr marL="45720" marR="45720">
                    <a:lnL w="3175" cap="flat" cmpd="sng" algn="ctr">
                      <a:solidFill>
                        <a:schemeClr val="bg1"/>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noFill/>
                  </a:tcPr>
                </a:tc>
                <a:extLst>
                  <a:ext uri="{0D108BD9-81ED-4DB2-BD59-A6C34878D82A}">
                    <a16:rowId xmlns:a16="http://schemas.microsoft.com/office/drawing/2014/main" val="10004"/>
                  </a:ext>
                </a:extLst>
              </a:tr>
            </a:tbl>
          </a:graphicData>
        </a:graphic>
      </p:graphicFrame>
      <p:sp>
        <p:nvSpPr>
          <p:cNvPr id="3" name="Rectangle 2"/>
          <p:cNvSpPr/>
          <p:nvPr/>
        </p:nvSpPr>
        <p:spPr>
          <a:xfrm>
            <a:off x="76200" y="-19050"/>
            <a:ext cx="88392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A SIMPLE </a:t>
            </a:r>
            <a:r>
              <a:rPr lang="en-US" sz="4000" b="1" dirty="0">
                <a:solidFill>
                  <a:schemeClr val="accent6"/>
                </a:solidFill>
                <a:latin typeface="Century Gothic" panose="020B0502020202020204" pitchFamily="34" charset="0"/>
                <a:cs typeface="Aharoni" pitchFamily="2" charset="-79"/>
              </a:rPr>
              <a:t>FONT FRAMEWORK</a:t>
            </a:r>
          </a:p>
        </p:txBody>
      </p:sp>
      <p:sp>
        <p:nvSpPr>
          <p:cNvPr id="4" name="Rectangle 3"/>
          <p:cNvSpPr/>
          <p:nvPr/>
        </p:nvSpPr>
        <p:spPr>
          <a:xfrm>
            <a:off x="76199" y="361950"/>
            <a:ext cx="9067801"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OTHER FORMATTING</a:t>
            </a:r>
          </a:p>
        </p:txBody>
      </p:sp>
    </p:spTree>
    <p:extLst>
      <p:ext uri="{BB962C8B-B14F-4D97-AF65-F5344CB8AC3E}">
        <p14:creationId xmlns:p14="http://schemas.microsoft.com/office/powerpoint/2010/main" val="12787790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43088" y="1227137"/>
            <a:ext cx="7786511" cy="391636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5425" indent="-225425">
              <a:lnSpc>
                <a:spcPct val="120000"/>
              </a:lnSpc>
              <a:spcBef>
                <a:spcPts val="0"/>
              </a:spcBef>
              <a:spcAft>
                <a:spcPts val="600"/>
              </a:spcAft>
            </a:pPr>
            <a:r>
              <a:rPr lang="en-US" sz="1800" dirty="0">
                <a:cs typeface="Helvetica" pitchFamily="34" charset="0"/>
              </a:rPr>
              <a:t>Suggestion: Use a </a:t>
            </a:r>
            <a:r>
              <a:rPr lang="en-US" sz="1800" b="1" dirty="0">
                <a:cs typeface="Helvetica" pitchFamily="34" charset="0"/>
              </a:rPr>
              <a:t>serif font</a:t>
            </a:r>
            <a:r>
              <a:rPr lang="en-US" sz="1800" dirty="0">
                <a:cs typeface="Helvetica" pitchFamily="34" charset="0"/>
              </a:rPr>
              <a:t> for </a:t>
            </a:r>
            <a:r>
              <a:rPr lang="en-US" sz="1800" b="1" dirty="0">
                <a:cs typeface="Helvetica" pitchFamily="34" charset="0"/>
              </a:rPr>
              <a:t>body</a:t>
            </a:r>
            <a:r>
              <a:rPr lang="en-US" sz="1800" dirty="0">
                <a:cs typeface="Helvetica" pitchFamily="34" charset="0"/>
              </a:rPr>
              <a:t> text.</a:t>
            </a:r>
          </a:p>
          <a:p>
            <a:pPr marL="463550" lvl="1" indent="-225425">
              <a:lnSpc>
                <a:spcPct val="120000"/>
              </a:lnSpc>
              <a:spcBef>
                <a:spcPts val="0"/>
              </a:spcBef>
              <a:spcAft>
                <a:spcPts val="600"/>
              </a:spcAft>
            </a:pPr>
            <a:r>
              <a:rPr lang="en-US" sz="1400" dirty="0">
                <a:cs typeface="Helvetica" pitchFamily="34" charset="0"/>
              </a:rPr>
              <a:t>Studies indicate that an audience may trust a serif typeface more than a sans-serif typeface because newspapers and textbooks have typically be written in serif fonts.  </a:t>
            </a:r>
          </a:p>
          <a:p>
            <a:pPr marL="225425" indent="-225425">
              <a:lnSpc>
                <a:spcPct val="120000"/>
              </a:lnSpc>
              <a:spcBef>
                <a:spcPts val="0"/>
              </a:spcBef>
              <a:spcAft>
                <a:spcPts val="600"/>
              </a:spcAft>
            </a:pPr>
            <a:r>
              <a:rPr lang="en-US" sz="1800" dirty="0">
                <a:cs typeface="Helvetica" pitchFamily="34" charset="0"/>
              </a:rPr>
              <a:t>Suggestion: Use a </a:t>
            </a:r>
            <a:r>
              <a:rPr lang="en-US" sz="1800" b="1" dirty="0">
                <a:latin typeface="+mj-lt"/>
                <a:cs typeface="Arial" panose="020B0604020202020204" pitchFamily="34" charset="0"/>
              </a:rPr>
              <a:t>sans-serif font </a:t>
            </a:r>
            <a:r>
              <a:rPr lang="en-US" sz="1800" dirty="0">
                <a:cs typeface="Helvetica" pitchFamily="34" charset="0"/>
              </a:rPr>
              <a:t>for </a:t>
            </a:r>
            <a:r>
              <a:rPr lang="en-US" sz="1800" b="1" dirty="0">
                <a:latin typeface="+mj-lt"/>
                <a:cs typeface="Arial" panose="020B0604020202020204" pitchFamily="34" charset="0"/>
              </a:rPr>
              <a:t>heading</a:t>
            </a:r>
            <a:r>
              <a:rPr lang="en-US" sz="1800" dirty="0">
                <a:cs typeface="Helvetica" pitchFamily="34" charset="0"/>
              </a:rPr>
              <a:t> and </a:t>
            </a:r>
            <a:r>
              <a:rPr lang="en-US" sz="1800" b="1" dirty="0">
                <a:latin typeface="+mj-lt"/>
                <a:cs typeface="Arial" panose="020B0604020202020204" pitchFamily="34" charset="0"/>
              </a:rPr>
              <a:t>title text</a:t>
            </a:r>
          </a:p>
          <a:p>
            <a:pPr marL="463550" lvl="1" indent="-225425">
              <a:lnSpc>
                <a:spcPct val="120000"/>
              </a:lnSpc>
              <a:spcBef>
                <a:spcPts val="0"/>
              </a:spcBef>
              <a:spcAft>
                <a:spcPts val="600"/>
              </a:spcAft>
            </a:pPr>
            <a:r>
              <a:rPr lang="en-US" sz="1400" dirty="0">
                <a:cs typeface="Helvetica" pitchFamily="34" charset="0"/>
              </a:rPr>
              <a:t>If we follow our Font Framework and use a serif font for body text, then we should use a sans-serif font for the headline and title text</a:t>
            </a:r>
          </a:p>
          <a:p>
            <a:pPr marL="225425" indent="-225425">
              <a:lnSpc>
                <a:spcPct val="120000"/>
              </a:lnSpc>
              <a:spcBef>
                <a:spcPts val="0"/>
              </a:spcBef>
              <a:spcAft>
                <a:spcPts val="600"/>
              </a:spcAft>
            </a:pPr>
            <a:r>
              <a:rPr lang="en-US" sz="1800" dirty="0"/>
              <a:t>Suggestion: Consider font qualities for maximum legibility in small text size for charts and graphs</a:t>
            </a:r>
          </a:p>
          <a:p>
            <a:pPr marL="463550" lvl="1" indent="-225425">
              <a:lnSpc>
                <a:spcPct val="120000"/>
              </a:lnSpc>
              <a:spcBef>
                <a:spcPts val="0"/>
              </a:spcBef>
              <a:spcAft>
                <a:spcPts val="600"/>
              </a:spcAft>
            </a:pPr>
            <a:r>
              <a:rPr lang="en-US" sz="900" dirty="0">
                <a:latin typeface="Gill Sans MT" pitchFamily="34" charset="0"/>
              </a:rPr>
              <a:t>Gill Sans</a:t>
            </a:r>
            <a:r>
              <a:rPr lang="en-US" sz="800" dirty="0"/>
              <a:t>, </a:t>
            </a:r>
            <a:r>
              <a:rPr lang="en-US" sz="800" dirty="0">
                <a:latin typeface="Tahoma" panose="020B0604030504040204" pitchFamily="34" charset="0"/>
                <a:ea typeface="Tahoma" panose="020B0604030504040204" pitchFamily="34" charset="0"/>
                <a:cs typeface="Tahoma" panose="020B0604030504040204" pitchFamily="34" charset="0"/>
              </a:rPr>
              <a:t>Tahoma</a:t>
            </a:r>
            <a:r>
              <a:rPr lang="en-US" sz="800" dirty="0">
                <a:latin typeface="Trebuchet MS" pitchFamily="34" charset="0"/>
              </a:rPr>
              <a:t>, </a:t>
            </a:r>
            <a:r>
              <a:rPr lang="en-US" sz="800" dirty="0">
                <a:latin typeface="Segoe UI" panose="020B0502040204020203" pitchFamily="34" charset="0"/>
                <a:ea typeface="Segoe UI" panose="020B0502040204020203" pitchFamily="34" charset="0"/>
                <a:cs typeface="Segoe UI" panose="020B0502040204020203" pitchFamily="34" charset="0"/>
              </a:rPr>
              <a:t>&amp; Segoe UI are all highly </a:t>
            </a:r>
            <a:r>
              <a:rPr lang="en-US" sz="800" dirty="0">
                <a:latin typeface="Segoe UI" panose="020B0502040204020203" pitchFamily="34" charset="0"/>
                <a:ea typeface="Segoe UI" panose="020B0502040204020203" pitchFamily="34" charset="0"/>
                <a:cs typeface="Segoe UI" panose="020B0502040204020203" pitchFamily="34" charset="0"/>
                <a:sym typeface="Wingdings" pitchFamily="2" charset="2"/>
              </a:rPr>
              <a:t>legible in small font size</a:t>
            </a:r>
            <a:endParaRPr lang="en-US" sz="1600" dirty="0">
              <a:latin typeface="Stencil" pitchFamily="82" charset="0"/>
              <a:sym typeface="Wingdings" pitchFamily="2" charset="2"/>
            </a:endParaRPr>
          </a:p>
          <a:p>
            <a:pPr marL="225425" indent="-225425">
              <a:lnSpc>
                <a:spcPct val="120000"/>
              </a:lnSpc>
              <a:spcBef>
                <a:spcPts val="0"/>
              </a:spcBef>
              <a:spcAft>
                <a:spcPts val="600"/>
              </a:spcAft>
            </a:pPr>
            <a:r>
              <a:rPr lang="en-US" sz="1800" dirty="0">
                <a:latin typeface="Stencil" pitchFamily="82" charset="0"/>
                <a:sym typeface="Wingdings" pitchFamily="2" charset="2"/>
              </a:rPr>
              <a:t>AVOID</a:t>
            </a:r>
            <a:r>
              <a:rPr lang="en-US" sz="1800" dirty="0">
                <a:sym typeface="Wingdings" pitchFamily="2" charset="2"/>
              </a:rPr>
              <a:t> </a:t>
            </a:r>
            <a:r>
              <a:rPr lang="en-US" sz="1800" dirty="0">
                <a:latin typeface="Comic Sans MS" pitchFamily="66" charset="0"/>
                <a:sym typeface="Wingdings" pitchFamily="2" charset="2"/>
              </a:rPr>
              <a:t>COMIC SANS </a:t>
            </a:r>
            <a:r>
              <a:rPr lang="en-US" sz="1800" dirty="0">
                <a:sym typeface="Wingdings" pitchFamily="2" charset="2"/>
              </a:rPr>
              <a:t>or </a:t>
            </a:r>
            <a:r>
              <a:rPr lang="en-US" sz="1800" dirty="0">
                <a:latin typeface="Papyrus" pitchFamily="66" charset="0"/>
                <a:sym typeface="Wingdings" pitchFamily="2" charset="2"/>
              </a:rPr>
              <a:t>any</a:t>
            </a:r>
            <a:r>
              <a:rPr lang="en-US" sz="1800" dirty="0">
                <a:sym typeface="Wingdings" pitchFamily="2" charset="2"/>
              </a:rPr>
              <a:t> other </a:t>
            </a:r>
            <a:r>
              <a:rPr lang="en-US" sz="1800" dirty="0">
                <a:latin typeface="Lucida Calligraphy" pitchFamily="66" charset="0"/>
                <a:sym typeface="Wingdings" pitchFamily="2" charset="2"/>
              </a:rPr>
              <a:t>font</a:t>
            </a:r>
            <a:r>
              <a:rPr lang="en-US" sz="1800" dirty="0">
                <a:sym typeface="Wingdings" pitchFamily="2" charset="2"/>
              </a:rPr>
              <a:t> based on </a:t>
            </a:r>
            <a:r>
              <a:rPr lang="en-US" sz="1800" b="1" dirty="0">
                <a:latin typeface="Bradley Hand ITC" pitchFamily="66" charset="0"/>
                <a:sym typeface="Wingdings" pitchFamily="2" charset="2"/>
              </a:rPr>
              <a:t>handwriting-mimicry</a:t>
            </a:r>
          </a:p>
        </p:txBody>
      </p:sp>
      <p:sp>
        <p:nvSpPr>
          <p:cNvPr id="4" name="Rectangle 3"/>
          <p:cNvSpPr/>
          <p:nvPr/>
        </p:nvSpPr>
        <p:spPr>
          <a:xfrm>
            <a:off x="76200" y="-19050"/>
            <a:ext cx="88392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FONT FORMATTING</a:t>
            </a:r>
          </a:p>
        </p:txBody>
      </p:sp>
      <p:sp>
        <p:nvSpPr>
          <p:cNvPr id="5" name="Rectangle 4"/>
          <p:cNvSpPr/>
          <p:nvPr/>
        </p:nvSpPr>
        <p:spPr>
          <a:xfrm>
            <a:off x="76199" y="361950"/>
            <a:ext cx="9067801"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ADDITIONAL</a:t>
            </a:r>
            <a:r>
              <a:rPr lang="en-US" sz="4000" b="1" dirty="0">
                <a:solidFill>
                  <a:schemeClr val="bg1">
                    <a:lumMod val="65000"/>
                  </a:schemeClr>
                </a:solidFill>
                <a:latin typeface="Century Gothic" panose="020B0502020202020204" pitchFamily="34" charset="0"/>
                <a:cs typeface="Aharoni" pitchFamily="2" charset="-79"/>
              </a:rPr>
              <a:t> </a:t>
            </a:r>
            <a:r>
              <a:rPr lang="en-US" sz="4000" b="1" dirty="0">
                <a:solidFill>
                  <a:schemeClr val="accent6"/>
                </a:solidFill>
                <a:latin typeface="Century Gothic" panose="020B0502020202020204" pitchFamily="34" charset="0"/>
                <a:cs typeface="Aharoni" pitchFamily="2" charset="-79"/>
              </a:rPr>
              <a:t>SUGGESTIONS</a:t>
            </a:r>
          </a:p>
        </p:txBody>
      </p:sp>
    </p:spTree>
    <p:extLst>
      <p:ext uri="{BB962C8B-B14F-4D97-AF65-F5344CB8AC3E}">
        <p14:creationId xmlns:p14="http://schemas.microsoft.com/office/powerpoint/2010/main" val="1450853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19050"/>
            <a:ext cx="88392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OPTIMIZE LINE </a:t>
            </a:r>
            <a:r>
              <a:rPr lang="en-US" sz="4000" b="1" dirty="0">
                <a:solidFill>
                  <a:schemeClr val="accent6"/>
                </a:solidFill>
                <a:latin typeface="Century Gothic" panose="020B0502020202020204" pitchFamily="34" charset="0"/>
                <a:cs typeface="Aharoni" pitchFamily="2" charset="-79"/>
              </a:rPr>
              <a:t>LENGTH</a:t>
            </a:r>
          </a:p>
        </p:txBody>
      </p:sp>
      <p:sp>
        <p:nvSpPr>
          <p:cNvPr id="5" name="Rectangle 4"/>
          <p:cNvSpPr/>
          <p:nvPr/>
        </p:nvSpPr>
        <p:spPr>
          <a:xfrm>
            <a:off x="76199" y="361950"/>
            <a:ext cx="9067801"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AND</a:t>
            </a:r>
            <a:r>
              <a:rPr lang="en-US" sz="4000" b="1" dirty="0">
                <a:solidFill>
                  <a:schemeClr val="bg1">
                    <a:lumMod val="65000"/>
                  </a:schemeClr>
                </a:solidFill>
                <a:latin typeface="Century Gothic" panose="020B0502020202020204" pitchFamily="34" charset="0"/>
                <a:cs typeface="Aharoni" pitchFamily="2" charset="-79"/>
              </a:rPr>
              <a:t> </a:t>
            </a:r>
            <a:r>
              <a:rPr lang="en-US" sz="4000" b="1" dirty="0">
                <a:solidFill>
                  <a:schemeClr val="accent6"/>
                </a:solidFill>
                <a:latin typeface="Century Gothic" panose="020B0502020202020204" pitchFamily="34" charset="0"/>
                <a:cs typeface="Aharoni" pitchFamily="2" charset="-79"/>
              </a:rPr>
              <a:t>SPACING</a:t>
            </a:r>
            <a:r>
              <a:rPr lang="en-US" sz="4000" b="1" dirty="0">
                <a:solidFill>
                  <a:srgbClr val="C00000"/>
                </a:solidFill>
                <a:latin typeface="Century Gothic" panose="020B0502020202020204" pitchFamily="34" charset="0"/>
                <a:cs typeface="Aharoni" pitchFamily="2" charset="-79"/>
              </a:rPr>
              <a:t> </a:t>
            </a:r>
            <a:r>
              <a:rPr lang="en-US" sz="4000" b="1" dirty="0">
                <a:solidFill>
                  <a:srgbClr val="7D868C"/>
                </a:solidFill>
                <a:latin typeface="Century Gothic" panose="020B0502020202020204" pitchFamily="34" charset="0"/>
                <a:cs typeface="Aharoni" pitchFamily="2" charset="-79"/>
              </a:rPr>
              <a:t>WHEN POSSIBLE</a:t>
            </a:r>
          </a:p>
        </p:txBody>
      </p:sp>
      <p:grpSp>
        <p:nvGrpSpPr>
          <p:cNvPr id="7" name="Group 6"/>
          <p:cNvGrpSpPr/>
          <p:nvPr/>
        </p:nvGrpSpPr>
        <p:grpSpPr>
          <a:xfrm>
            <a:off x="111369" y="1428750"/>
            <a:ext cx="6478024" cy="3600214"/>
            <a:chOff x="111369" y="1428750"/>
            <a:chExt cx="6478024" cy="3600214"/>
          </a:xfrm>
        </p:grpSpPr>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4191"/>
            <a:stretch/>
          </p:blipFill>
          <p:spPr bwMode="auto">
            <a:xfrm>
              <a:off x="111369" y="1428750"/>
              <a:ext cx="6478024" cy="3600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267200" y="2114550"/>
              <a:ext cx="2057400" cy="940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4472354" y="1581150"/>
            <a:ext cx="4572000" cy="1754326"/>
          </a:xfrm>
          <a:prstGeom prst="rect">
            <a:avLst/>
          </a:prstGeom>
          <a:solidFill>
            <a:schemeClr val="accent6">
              <a:alpha val="10000"/>
            </a:schemeClr>
          </a:solidFill>
        </p:spPr>
        <p:txBody>
          <a:bodyPr wrap="square" rtlCol="0">
            <a:spAutoFit/>
          </a:bodyPr>
          <a:lstStyle/>
          <a:p>
            <a:pPr>
              <a:lnSpc>
                <a:spcPct val="120000"/>
              </a:lnSpc>
            </a:pPr>
            <a:r>
              <a:rPr lang="en-US" i="1" dirty="0">
                <a:solidFill>
                  <a:schemeClr val="tx1">
                    <a:lumMod val="75000"/>
                  </a:schemeClr>
                </a:solidFill>
              </a:rPr>
              <a:t>Studies show that shorter lines (45-80 characters) and wider line spacing (1.2x font size)  ease the transition from the end of one line to the beginning of the next, enhancing readability. </a:t>
            </a:r>
          </a:p>
        </p:txBody>
      </p:sp>
    </p:spTree>
    <p:extLst>
      <p:ext uri="{BB962C8B-B14F-4D97-AF65-F5344CB8AC3E}">
        <p14:creationId xmlns:p14="http://schemas.microsoft.com/office/powerpoint/2010/main" val="2517329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flipH="1">
            <a:off x="1066800" y="317287"/>
            <a:ext cx="2362200" cy="4508927"/>
          </a:xfrm>
          <a:prstGeom prst="rect">
            <a:avLst/>
          </a:prstGeom>
          <a:noFill/>
        </p:spPr>
        <p:txBody>
          <a:bodyPr wrap="square" rtlCol="0">
            <a:spAutoFit/>
          </a:bodyPr>
          <a:lstStyle/>
          <a:p>
            <a:r>
              <a:rPr lang="en-US" sz="28700" dirty="0">
                <a:solidFill>
                  <a:schemeClr val="bg1">
                    <a:lumMod val="85000"/>
                    <a:alpha val="50000"/>
                  </a:schemeClr>
                </a:solidFill>
                <a:latin typeface="Arial" panose="020B0604020202020204" pitchFamily="34" charset="0"/>
                <a:cs typeface="Arial" panose="020B0604020202020204" pitchFamily="34" charset="0"/>
              </a:rPr>
              <a:t>6</a:t>
            </a:r>
          </a:p>
        </p:txBody>
      </p:sp>
      <p:sp>
        <p:nvSpPr>
          <p:cNvPr id="3" name="Title 1"/>
          <p:cNvSpPr txBox="1">
            <a:spLocks/>
          </p:cNvSpPr>
          <p:nvPr/>
        </p:nvSpPr>
        <p:spPr>
          <a:xfrm flipH="1">
            <a:off x="1999200" y="2211750"/>
            <a:ext cx="6611400" cy="720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a:solidFill>
                  <a:schemeClr val="tx1">
                    <a:lumMod val="75000"/>
                  </a:schemeClr>
                </a:solidFill>
                <a:latin typeface="Century Gothic" panose="020B0502020202020204" pitchFamily="34" charset="0"/>
                <a:cs typeface="Aharoni" panose="02010803020104030203" pitchFamily="2" charset="-79"/>
              </a:rPr>
              <a:t>ADDITIONAL MATERIALS</a:t>
            </a:r>
          </a:p>
        </p:txBody>
      </p:sp>
    </p:spTree>
    <p:extLst>
      <p:ext uri="{BB962C8B-B14F-4D97-AF65-F5344CB8AC3E}">
        <p14:creationId xmlns:p14="http://schemas.microsoft.com/office/powerpoint/2010/main" val="17989232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d262ilb51hltx0.cloudfront.net/max/1200/1*4oQgegXVJ5y2-tUsPMlWU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83" y="1574800"/>
            <a:ext cx="8543633" cy="2819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85800" y="380821"/>
            <a:ext cx="7543800" cy="646331"/>
          </a:xfrm>
          <a:prstGeom prst="rect">
            <a:avLst/>
          </a:prstGeom>
        </p:spPr>
        <p:txBody>
          <a:bodyPr wrap="square">
            <a:spAutoFit/>
          </a:bodyPr>
          <a:lstStyle/>
          <a:p>
            <a:r>
              <a:rPr lang="en-US" dirty="0">
                <a:solidFill>
                  <a:schemeClr val="tx1">
                    <a:lumMod val="75000"/>
                  </a:schemeClr>
                </a:solidFill>
              </a:rPr>
              <a:t>Show the user what they </a:t>
            </a:r>
            <a:r>
              <a:rPr lang="en-US" b="1" dirty="0">
                <a:solidFill>
                  <a:schemeClr val="tx1">
                    <a:lumMod val="75000"/>
                  </a:schemeClr>
                </a:solidFill>
              </a:rPr>
              <a:t>need</a:t>
            </a:r>
            <a:r>
              <a:rPr lang="en-US" dirty="0">
                <a:solidFill>
                  <a:schemeClr val="tx1">
                    <a:lumMod val="75000"/>
                  </a:schemeClr>
                </a:solidFill>
              </a:rPr>
              <a:t> to see first, then structure the remainder of the page based on the user story or hierarchy of information.</a:t>
            </a:r>
          </a:p>
        </p:txBody>
      </p:sp>
    </p:spTree>
    <p:extLst>
      <p:ext uri="{BB962C8B-B14F-4D97-AF65-F5344CB8AC3E}">
        <p14:creationId xmlns:p14="http://schemas.microsoft.com/office/powerpoint/2010/main" val="26078738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425" y="214313"/>
            <a:ext cx="6915150" cy="471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5705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oose Chart Type"/>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295400" y="30207"/>
            <a:ext cx="6781801" cy="5079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3900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85498789"/>
              </p:ext>
            </p:extLst>
          </p:nvPr>
        </p:nvGraphicFramePr>
        <p:xfrm>
          <a:off x="4892040" y="361944"/>
          <a:ext cx="2194560" cy="4626859"/>
        </p:xfrm>
        <a:graphic>
          <a:graphicData uri="http://schemas.openxmlformats.org/drawingml/2006/table">
            <a:tbl>
              <a:tblPr/>
              <a:tblGrid>
                <a:gridCol w="548640">
                  <a:extLst>
                    <a:ext uri="{9D8B030D-6E8A-4147-A177-3AD203B41FA5}">
                      <a16:colId xmlns:a16="http://schemas.microsoft.com/office/drawing/2014/main" val="20000"/>
                    </a:ext>
                  </a:extLst>
                </a:gridCol>
                <a:gridCol w="548640">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365760">
                  <a:extLst>
                    <a:ext uri="{9D8B030D-6E8A-4147-A177-3AD203B41FA5}">
                      <a16:colId xmlns:a16="http://schemas.microsoft.com/office/drawing/2014/main" val="20004"/>
                    </a:ext>
                  </a:extLst>
                </a:gridCol>
              </a:tblGrid>
              <a:tr h="531823">
                <a:tc>
                  <a:txBody>
                    <a:bodyPr/>
                    <a:lstStyle/>
                    <a:p>
                      <a:r>
                        <a:rPr lang="en-US" sz="500" b="1" kern="1200" spc="50" baseline="0" dirty="0" err="1">
                          <a:solidFill>
                            <a:srgbClr val="000F35"/>
                          </a:solidFill>
                          <a:latin typeface="Arial Black" panose="020B0A04020102020204" pitchFamily="34" charset="0"/>
                          <a:cs typeface="Arial" panose="020B0604020202020204" pitchFamily="34" charset="0"/>
                        </a:rPr>
                        <a:t>iscc-nbs</a:t>
                      </a:r>
                      <a:r>
                        <a:rPr lang="en-US" sz="500" b="1" kern="1200" spc="50" baseline="0" dirty="0">
                          <a:solidFill>
                            <a:srgbClr val="000F35"/>
                          </a:solidFill>
                          <a:latin typeface="Arial Black" panose="020B0A04020102020204" pitchFamily="34" charset="0"/>
                          <a:cs typeface="Arial" panose="020B0604020202020204" pitchFamily="34" charset="0"/>
                        </a:rPr>
                        <a:t> number</a:t>
                      </a:r>
                    </a:p>
                  </a:txBody>
                  <a:tcPr marL="47642" marR="47642" marT="23821" marB="23821" anchor="ctr">
                    <a:lnL>
                      <a:noFill/>
                    </a:lnL>
                    <a:lnR>
                      <a:noFill/>
                    </a:lnR>
                    <a:lnT>
                      <a:noFill/>
                    </a:lnT>
                    <a:lnB>
                      <a:noFill/>
                    </a:lnB>
                    <a:no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Hex</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R</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G</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B</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00"/>
                  </a:ext>
                </a:extLst>
              </a:tr>
              <a:tr h="186138">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263</a:t>
                      </a:r>
                    </a:p>
                  </a:txBody>
                  <a:tcPr marL="47642" marR="47642" marT="23821" marB="23821" anchor="ctr">
                    <a:lnL>
                      <a:noFill/>
                    </a:lnL>
                    <a:lnR>
                      <a:noFill/>
                    </a:lnR>
                    <a:lnT>
                      <a:noFill/>
                    </a:lnT>
                    <a:lnB>
                      <a:noFill/>
                    </a:lnB>
                    <a:no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F2F3F4</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242</a:t>
                      </a:r>
                    </a:p>
                  </a:txBody>
                  <a:tcPr marL="47642" marR="47642" marT="23821" marB="23821" anchor="ctr">
                    <a:lnL>
                      <a:noFill/>
                    </a:lnL>
                    <a:lnR>
                      <a:noFill/>
                    </a:lnR>
                    <a:lnT>
                      <a:noFill/>
                    </a:lnT>
                    <a:lnB>
                      <a:noFill/>
                    </a:lnB>
                    <a:solidFill>
                      <a:schemeClr val="bg1"/>
                    </a:solid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243</a:t>
                      </a:r>
                    </a:p>
                  </a:txBody>
                  <a:tcPr marL="47642" marR="47642" marT="23821" marB="23821" anchor="ctr">
                    <a:lnL>
                      <a:noFill/>
                    </a:lnL>
                    <a:lnR>
                      <a:noFill/>
                    </a:lnR>
                    <a:lnT>
                      <a:noFill/>
                    </a:lnT>
                    <a:lnB>
                      <a:noFill/>
                    </a:lnB>
                    <a:solidFill>
                      <a:schemeClr val="bg1"/>
                    </a:solid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244</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01"/>
                  </a:ext>
                </a:extLst>
              </a:tr>
              <a:tr h="186138">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267</a:t>
                      </a:r>
                    </a:p>
                  </a:txBody>
                  <a:tcPr marL="47642" marR="47642" marT="23821" marB="23821" anchor="ctr">
                    <a:lnL>
                      <a:noFill/>
                    </a:lnL>
                    <a:lnR>
                      <a:noFill/>
                    </a:lnR>
                    <a:lnT>
                      <a:noFill/>
                    </a:lnT>
                    <a:lnB>
                      <a:noFill/>
                    </a:lnB>
                    <a:no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222222</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34</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34</a:t>
                      </a:r>
                    </a:p>
                  </a:txBody>
                  <a:tcPr marL="47642" marR="47642" marT="23821" marB="23821" anchor="ctr">
                    <a:lnL>
                      <a:noFill/>
                    </a:lnL>
                    <a:lnR>
                      <a:noFill/>
                    </a:lnR>
                    <a:lnT>
                      <a:noFill/>
                    </a:lnT>
                    <a:lnB>
                      <a:noFill/>
                    </a:lnB>
                    <a:solidFill>
                      <a:schemeClr val="bg1"/>
                    </a:solid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34</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02"/>
                  </a:ext>
                </a:extLst>
              </a:tr>
              <a:tr h="186138">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82</a:t>
                      </a:r>
                    </a:p>
                  </a:txBody>
                  <a:tcPr marL="47642" marR="47642" marT="23821" marB="23821" anchor="ctr">
                    <a:lnL>
                      <a:noFill/>
                    </a:lnL>
                    <a:lnR>
                      <a:noFill/>
                    </a:lnR>
                    <a:lnT>
                      <a:noFill/>
                    </a:lnT>
                    <a:lnB>
                      <a:noFill/>
                    </a:lnB>
                    <a:no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F3C300</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243</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195</a:t>
                      </a:r>
                    </a:p>
                  </a:txBody>
                  <a:tcPr marL="47642" marR="47642" marT="23821" marB="23821" anchor="ctr">
                    <a:lnL>
                      <a:noFill/>
                    </a:lnL>
                    <a:lnR>
                      <a:noFill/>
                    </a:lnR>
                    <a:lnT>
                      <a:noFill/>
                    </a:lnT>
                    <a:lnB>
                      <a:noFill/>
                    </a:lnB>
                    <a:solidFill>
                      <a:schemeClr val="bg1"/>
                    </a:solid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0</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03"/>
                  </a:ext>
                </a:extLst>
              </a:tr>
              <a:tr h="186138">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218</a:t>
                      </a:r>
                    </a:p>
                  </a:txBody>
                  <a:tcPr marL="47642" marR="47642" marT="23821" marB="23821" anchor="ctr">
                    <a:lnL>
                      <a:noFill/>
                    </a:lnL>
                    <a:lnR>
                      <a:noFill/>
                    </a:lnR>
                    <a:lnT>
                      <a:noFill/>
                    </a:lnT>
                    <a:lnB>
                      <a:noFill/>
                    </a:lnB>
                    <a:no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875692</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135</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86</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146</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04"/>
                  </a:ext>
                </a:extLst>
              </a:tr>
              <a:tr h="186138">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48</a:t>
                      </a:r>
                    </a:p>
                  </a:txBody>
                  <a:tcPr marL="47642" marR="47642" marT="23821" marB="23821" anchor="ctr">
                    <a:lnL>
                      <a:noFill/>
                    </a:lnL>
                    <a:lnR>
                      <a:noFill/>
                    </a:lnR>
                    <a:lnT>
                      <a:noFill/>
                    </a:lnT>
                    <a:lnB>
                      <a:noFill/>
                    </a:lnB>
                    <a:no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F38400</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243</a:t>
                      </a:r>
                    </a:p>
                  </a:txBody>
                  <a:tcPr marL="47642" marR="47642" marT="23821" marB="23821" anchor="ctr">
                    <a:lnL>
                      <a:noFill/>
                    </a:lnL>
                    <a:lnR>
                      <a:noFill/>
                    </a:lnR>
                    <a:lnT>
                      <a:noFill/>
                    </a:lnT>
                    <a:lnB>
                      <a:noFill/>
                    </a:lnB>
                    <a:solidFill>
                      <a:schemeClr val="bg1"/>
                    </a:solid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132</a:t>
                      </a:r>
                    </a:p>
                  </a:txBody>
                  <a:tcPr marL="47642" marR="47642" marT="23821" marB="23821" anchor="ctr">
                    <a:lnL>
                      <a:noFill/>
                    </a:lnL>
                    <a:lnR>
                      <a:noFill/>
                    </a:lnR>
                    <a:lnT>
                      <a:noFill/>
                    </a:lnT>
                    <a:lnB>
                      <a:noFill/>
                    </a:lnB>
                    <a:solidFill>
                      <a:schemeClr val="bg1"/>
                    </a:solid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0</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05"/>
                  </a:ext>
                </a:extLst>
              </a:tr>
              <a:tr h="186138">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180</a:t>
                      </a:r>
                    </a:p>
                  </a:txBody>
                  <a:tcPr marL="47642" marR="47642" marT="23821" marB="23821" anchor="ctr">
                    <a:lnL>
                      <a:noFill/>
                    </a:lnL>
                    <a:lnR>
                      <a:noFill/>
                    </a:lnR>
                    <a:lnT>
                      <a:noFill/>
                    </a:lnT>
                    <a:lnB>
                      <a:noFill/>
                    </a:lnB>
                    <a:no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A1CAF1</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161</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202</a:t>
                      </a:r>
                    </a:p>
                  </a:txBody>
                  <a:tcPr marL="47642" marR="47642" marT="23821" marB="23821" anchor="ctr">
                    <a:lnL>
                      <a:noFill/>
                    </a:lnL>
                    <a:lnR>
                      <a:noFill/>
                    </a:lnR>
                    <a:lnT>
                      <a:noFill/>
                    </a:lnT>
                    <a:lnB>
                      <a:noFill/>
                    </a:lnB>
                    <a:solidFill>
                      <a:schemeClr val="bg1"/>
                    </a:solid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241</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06"/>
                  </a:ext>
                </a:extLst>
              </a:tr>
              <a:tr h="186138">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11</a:t>
                      </a:r>
                    </a:p>
                  </a:txBody>
                  <a:tcPr marL="47642" marR="47642" marT="23821" marB="23821" anchor="ctr">
                    <a:lnL>
                      <a:noFill/>
                    </a:lnL>
                    <a:lnR>
                      <a:noFill/>
                    </a:lnR>
                    <a:lnT>
                      <a:noFill/>
                    </a:lnT>
                    <a:lnB>
                      <a:noFill/>
                    </a:lnB>
                    <a:no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BE0032</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190</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0</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50</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07"/>
                  </a:ext>
                </a:extLst>
              </a:tr>
              <a:tr h="186138">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90</a:t>
                      </a:r>
                    </a:p>
                  </a:txBody>
                  <a:tcPr marL="47642" marR="47642" marT="23821" marB="23821" anchor="ctr">
                    <a:lnL>
                      <a:noFill/>
                    </a:lnL>
                    <a:lnR>
                      <a:noFill/>
                    </a:lnR>
                    <a:lnT>
                      <a:noFill/>
                    </a:lnT>
                    <a:lnB>
                      <a:noFill/>
                    </a:lnB>
                    <a:no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C2B280</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194</a:t>
                      </a:r>
                    </a:p>
                  </a:txBody>
                  <a:tcPr marL="47642" marR="47642" marT="23821" marB="23821" anchor="ctr">
                    <a:lnL>
                      <a:noFill/>
                    </a:lnL>
                    <a:lnR>
                      <a:noFill/>
                    </a:lnR>
                    <a:lnT>
                      <a:noFill/>
                    </a:lnT>
                    <a:lnB>
                      <a:noFill/>
                    </a:lnB>
                    <a:solidFill>
                      <a:schemeClr val="bg1"/>
                    </a:solid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178</a:t>
                      </a:r>
                    </a:p>
                  </a:txBody>
                  <a:tcPr marL="47642" marR="47642" marT="23821" marB="23821" anchor="ctr">
                    <a:lnL>
                      <a:noFill/>
                    </a:lnL>
                    <a:lnR>
                      <a:noFill/>
                    </a:lnR>
                    <a:lnT>
                      <a:noFill/>
                    </a:lnT>
                    <a:lnB>
                      <a:noFill/>
                    </a:lnB>
                    <a:solidFill>
                      <a:schemeClr val="bg1"/>
                    </a:solid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128</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08"/>
                  </a:ext>
                </a:extLst>
              </a:tr>
              <a:tr h="186138">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265</a:t>
                      </a:r>
                    </a:p>
                  </a:txBody>
                  <a:tcPr marL="47642" marR="47642" marT="23821" marB="23821" anchor="ctr">
                    <a:lnL>
                      <a:noFill/>
                    </a:lnL>
                    <a:lnR>
                      <a:noFill/>
                    </a:lnR>
                    <a:lnT>
                      <a:noFill/>
                    </a:lnT>
                    <a:lnB>
                      <a:noFill/>
                    </a:lnB>
                    <a:no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848482</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132</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132</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130</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09"/>
                  </a:ext>
                </a:extLst>
              </a:tr>
              <a:tr h="186138">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139</a:t>
                      </a:r>
                    </a:p>
                  </a:txBody>
                  <a:tcPr marL="47642" marR="47642" marT="23821" marB="23821" anchor="ctr">
                    <a:lnL>
                      <a:noFill/>
                    </a:lnL>
                    <a:lnR>
                      <a:noFill/>
                    </a:lnR>
                    <a:lnT>
                      <a:noFill/>
                    </a:lnT>
                    <a:lnB>
                      <a:noFill/>
                    </a:lnB>
                    <a:no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008856</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0</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136</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86</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10"/>
                  </a:ext>
                </a:extLst>
              </a:tr>
              <a:tr h="186138">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247</a:t>
                      </a:r>
                    </a:p>
                  </a:txBody>
                  <a:tcPr marL="47642" marR="47642" marT="23821" marB="23821" anchor="ctr">
                    <a:lnL>
                      <a:noFill/>
                    </a:lnL>
                    <a:lnR>
                      <a:noFill/>
                    </a:lnR>
                    <a:lnT>
                      <a:noFill/>
                    </a:lnT>
                    <a:lnB>
                      <a:noFill/>
                    </a:lnB>
                    <a:no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E68FAC</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230</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143</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172</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11"/>
                  </a:ext>
                </a:extLst>
              </a:tr>
              <a:tr h="186138">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178</a:t>
                      </a:r>
                    </a:p>
                  </a:txBody>
                  <a:tcPr marL="47642" marR="47642" marT="23821" marB="23821" anchor="ctr">
                    <a:lnL>
                      <a:noFill/>
                    </a:lnL>
                    <a:lnR>
                      <a:noFill/>
                    </a:lnR>
                    <a:lnT>
                      <a:noFill/>
                    </a:lnT>
                    <a:lnB>
                      <a:noFill/>
                    </a:lnB>
                    <a:no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0067A5</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0</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103</a:t>
                      </a:r>
                    </a:p>
                  </a:txBody>
                  <a:tcPr marL="47642" marR="47642" marT="23821" marB="23821" anchor="ctr">
                    <a:lnL>
                      <a:noFill/>
                    </a:lnL>
                    <a:lnR>
                      <a:noFill/>
                    </a:lnR>
                    <a:lnT>
                      <a:noFill/>
                    </a:lnT>
                    <a:lnB>
                      <a:noFill/>
                    </a:lnB>
                    <a:solidFill>
                      <a:schemeClr val="bg1"/>
                    </a:solid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165</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12"/>
                  </a:ext>
                </a:extLst>
              </a:tr>
              <a:tr h="186138">
                <a:tc>
                  <a:txBody>
                    <a:bodyPr/>
                    <a:lstStyle/>
                    <a:p>
                      <a:r>
                        <a:rPr lang="en-US" sz="500" b="1" kern="1200" spc="50" baseline="0">
                          <a:solidFill>
                            <a:srgbClr val="000F35"/>
                          </a:solidFill>
                          <a:latin typeface="Arial Black" panose="020B0A04020102020204" pitchFamily="34" charset="0"/>
                          <a:cs typeface="Arial" panose="020B0604020202020204" pitchFamily="34" charset="0"/>
                        </a:rPr>
                        <a:t>26</a:t>
                      </a:r>
                    </a:p>
                  </a:txBody>
                  <a:tcPr marL="47642" marR="47642" marT="23821" marB="23821" anchor="ctr">
                    <a:lnL>
                      <a:noFill/>
                    </a:lnL>
                    <a:lnR>
                      <a:noFill/>
                    </a:lnR>
                    <a:lnT>
                      <a:noFill/>
                    </a:lnT>
                    <a:lnB>
                      <a:noFill/>
                    </a:lnB>
                    <a:no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F99379</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249</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147</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121</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13"/>
                  </a:ext>
                </a:extLst>
              </a:tr>
              <a:tr h="186138">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207</a:t>
                      </a:r>
                    </a:p>
                  </a:txBody>
                  <a:tcPr marL="47642" marR="47642" marT="23821" marB="23821" anchor="ctr">
                    <a:lnL>
                      <a:noFill/>
                    </a:lnL>
                    <a:lnR>
                      <a:noFill/>
                    </a:lnR>
                    <a:lnT>
                      <a:noFill/>
                    </a:lnT>
                    <a:lnB>
                      <a:noFill/>
                    </a:lnB>
                    <a:no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604E97</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96</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78</a:t>
                      </a:r>
                    </a:p>
                  </a:txBody>
                  <a:tcPr marL="47642" marR="47642" marT="23821" marB="23821" anchor="ctr">
                    <a:lnL>
                      <a:noFill/>
                    </a:lnL>
                    <a:lnR>
                      <a:noFill/>
                    </a:lnR>
                    <a:lnT>
                      <a:noFill/>
                    </a:lnT>
                    <a:lnB>
                      <a:noFill/>
                    </a:lnB>
                    <a:solidFill>
                      <a:schemeClr val="bg1"/>
                    </a:solid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151</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14"/>
                  </a:ext>
                </a:extLst>
              </a:tr>
              <a:tr h="186138">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66</a:t>
                      </a:r>
                    </a:p>
                  </a:txBody>
                  <a:tcPr marL="47642" marR="47642" marT="23821" marB="23821" anchor="ctr">
                    <a:lnL>
                      <a:noFill/>
                    </a:lnL>
                    <a:lnR>
                      <a:noFill/>
                    </a:lnR>
                    <a:lnT>
                      <a:noFill/>
                    </a:lnT>
                    <a:lnB>
                      <a:noFill/>
                    </a:lnB>
                    <a:no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F6A600</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246</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166</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0</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15"/>
                  </a:ext>
                </a:extLst>
              </a:tr>
              <a:tr h="186138">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255</a:t>
                      </a:r>
                    </a:p>
                  </a:txBody>
                  <a:tcPr marL="47642" marR="47642" marT="23821" marB="23821" anchor="ctr">
                    <a:lnL>
                      <a:noFill/>
                    </a:lnL>
                    <a:lnR>
                      <a:noFill/>
                    </a:lnR>
                    <a:lnT>
                      <a:noFill/>
                    </a:lnT>
                    <a:lnB>
                      <a:noFill/>
                    </a:lnB>
                    <a:no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B3446C</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179</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68</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108</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16"/>
                  </a:ext>
                </a:extLst>
              </a:tr>
              <a:tr h="186138">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97</a:t>
                      </a:r>
                    </a:p>
                  </a:txBody>
                  <a:tcPr marL="47642" marR="47642" marT="23821" marB="23821" anchor="ctr">
                    <a:lnL>
                      <a:noFill/>
                    </a:lnL>
                    <a:lnR>
                      <a:noFill/>
                    </a:lnR>
                    <a:lnT>
                      <a:noFill/>
                    </a:lnT>
                    <a:lnB>
                      <a:noFill/>
                    </a:lnB>
                    <a:no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DCD300</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220</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211</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0</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17"/>
                  </a:ext>
                </a:extLst>
              </a:tr>
              <a:tr h="186138">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40</a:t>
                      </a:r>
                    </a:p>
                  </a:txBody>
                  <a:tcPr marL="47642" marR="47642" marT="23821" marB="23821" anchor="ctr">
                    <a:lnL>
                      <a:noFill/>
                    </a:lnL>
                    <a:lnR>
                      <a:noFill/>
                    </a:lnR>
                    <a:lnT>
                      <a:noFill/>
                    </a:lnT>
                    <a:lnB>
                      <a:noFill/>
                    </a:lnB>
                    <a:no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882D17</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136</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45</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23</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18"/>
                  </a:ext>
                </a:extLst>
              </a:tr>
              <a:tr h="186138">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115</a:t>
                      </a:r>
                    </a:p>
                  </a:txBody>
                  <a:tcPr marL="47642" marR="47642" marT="23821" marB="23821" anchor="ctr">
                    <a:lnL>
                      <a:noFill/>
                    </a:lnL>
                    <a:lnR>
                      <a:noFill/>
                    </a:lnR>
                    <a:lnT>
                      <a:noFill/>
                    </a:lnT>
                    <a:lnB>
                      <a:noFill/>
                    </a:lnB>
                    <a:no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8DB600</a:t>
                      </a:r>
                    </a:p>
                  </a:txBody>
                  <a:tcPr marL="47642" marR="47642" marT="23821" marB="23821" anchor="ctr">
                    <a:lnL>
                      <a:noFill/>
                    </a:lnL>
                    <a:lnR>
                      <a:noFill/>
                    </a:lnR>
                    <a:lnT>
                      <a:noFill/>
                    </a:lnT>
                    <a:lnB>
                      <a:noFill/>
                    </a:lnB>
                    <a:solidFill>
                      <a:schemeClr val="bg1"/>
                    </a:solid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141</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182</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0</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19"/>
                  </a:ext>
                </a:extLst>
              </a:tr>
              <a:tr h="186138">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75</a:t>
                      </a:r>
                    </a:p>
                  </a:txBody>
                  <a:tcPr marL="47642" marR="47642" marT="23821" marB="23821" anchor="ctr">
                    <a:lnL>
                      <a:noFill/>
                    </a:lnL>
                    <a:lnR>
                      <a:noFill/>
                    </a:lnR>
                    <a:lnT>
                      <a:noFill/>
                    </a:lnT>
                    <a:lnB>
                      <a:noFill/>
                    </a:lnB>
                    <a:no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654522</a:t>
                      </a:r>
                    </a:p>
                  </a:txBody>
                  <a:tcPr marL="47642" marR="47642" marT="23821" marB="23821" anchor="ctr">
                    <a:lnL>
                      <a:noFill/>
                    </a:lnL>
                    <a:lnR>
                      <a:noFill/>
                    </a:lnR>
                    <a:lnT>
                      <a:noFill/>
                    </a:lnT>
                    <a:lnB>
                      <a:noFill/>
                    </a:lnB>
                    <a:solidFill>
                      <a:schemeClr val="bg1"/>
                    </a:solid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101</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69</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34</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20"/>
                  </a:ext>
                </a:extLst>
              </a:tr>
              <a:tr h="186138">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34</a:t>
                      </a:r>
                    </a:p>
                  </a:txBody>
                  <a:tcPr marL="47642" marR="47642" marT="23821" marB="23821" anchor="ctr">
                    <a:lnL>
                      <a:noFill/>
                    </a:lnL>
                    <a:lnR>
                      <a:noFill/>
                    </a:lnR>
                    <a:lnT>
                      <a:noFill/>
                    </a:lnT>
                    <a:lnB>
                      <a:noFill/>
                    </a:lnB>
                    <a:no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E25822</a:t>
                      </a:r>
                    </a:p>
                  </a:txBody>
                  <a:tcPr marL="47642" marR="47642" marT="23821" marB="23821" anchor="ctr">
                    <a:lnL>
                      <a:noFill/>
                    </a:lnL>
                    <a:lnR>
                      <a:noFill/>
                    </a:lnR>
                    <a:lnT>
                      <a:noFill/>
                    </a:lnT>
                    <a:lnB>
                      <a:noFill/>
                    </a:lnB>
                    <a:solidFill>
                      <a:schemeClr val="bg1"/>
                    </a:solidFill>
                  </a:tcPr>
                </a:tc>
                <a:tc>
                  <a:txBody>
                    <a:bodyPr/>
                    <a:lstStyle/>
                    <a:p>
                      <a:r>
                        <a:rPr lang="en-US" sz="500" b="1" kern="1200" spc="50" baseline="0">
                          <a:solidFill>
                            <a:srgbClr val="000F35"/>
                          </a:solidFill>
                          <a:latin typeface="Arial Black" panose="020B0A04020102020204" pitchFamily="34" charset="0"/>
                          <a:cs typeface="Arial" panose="020B0604020202020204" pitchFamily="34" charset="0"/>
                        </a:rPr>
                        <a:t>226</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88</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34</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21"/>
                  </a:ext>
                </a:extLst>
              </a:tr>
              <a:tr h="186138">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126</a:t>
                      </a:r>
                    </a:p>
                  </a:txBody>
                  <a:tcPr marL="47642" marR="47642" marT="23821" marB="23821" anchor="ctr">
                    <a:lnL>
                      <a:noFill/>
                    </a:lnL>
                    <a:lnR>
                      <a:noFill/>
                    </a:lnR>
                    <a:lnT>
                      <a:noFill/>
                    </a:lnT>
                    <a:lnB>
                      <a:noFill/>
                    </a:lnB>
                    <a:no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2B3D26</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43</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61</a:t>
                      </a:r>
                    </a:p>
                  </a:txBody>
                  <a:tcPr marL="47642" marR="47642" marT="23821" marB="23821" anchor="ctr">
                    <a:lnL>
                      <a:noFill/>
                    </a:lnL>
                    <a:lnR>
                      <a:noFill/>
                    </a:lnR>
                    <a:lnT>
                      <a:noFill/>
                    </a:lnT>
                    <a:lnB>
                      <a:noFill/>
                    </a:lnB>
                    <a:solidFill>
                      <a:schemeClr val="bg1"/>
                    </a:solidFill>
                  </a:tcPr>
                </a:tc>
                <a:tc>
                  <a:txBody>
                    <a:bodyPr/>
                    <a:lstStyle/>
                    <a:p>
                      <a:r>
                        <a:rPr lang="en-US" sz="500" b="1" kern="1200" spc="50" baseline="0" dirty="0">
                          <a:solidFill>
                            <a:srgbClr val="000F35"/>
                          </a:solidFill>
                          <a:latin typeface="Arial Black" panose="020B0A04020102020204" pitchFamily="34" charset="0"/>
                          <a:cs typeface="Arial" panose="020B0604020202020204" pitchFamily="34" charset="0"/>
                        </a:rPr>
                        <a:t>38</a:t>
                      </a:r>
                    </a:p>
                  </a:txBody>
                  <a:tcPr marL="47642" marR="47642" marT="23821" marB="23821" anchor="ctr">
                    <a:lnL>
                      <a:noFill/>
                    </a:lnL>
                    <a:lnR>
                      <a:noFill/>
                    </a:lnR>
                    <a:lnT>
                      <a:noFill/>
                    </a:lnT>
                    <a:lnB>
                      <a:noFill/>
                    </a:lnB>
                    <a:solidFill>
                      <a:schemeClr val="bg1"/>
                    </a:solidFill>
                  </a:tcPr>
                </a:tc>
                <a:extLst>
                  <a:ext uri="{0D108BD9-81ED-4DB2-BD59-A6C34878D82A}">
                    <a16:rowId xmlns:a16="http://schemas.microsoft.com/office/drawing/2014/main" val="10022"/>
                  </a:ext>
                </a:extLst>
              </a:tr>
            </a:tbl>
          </a:graphicData>
        </a:graphic>
      </p:graphicFrame>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350" b="4985"/>
          <a:stretch/>
        </p:blipFill>
        <p:spPr bwMode="auto">
          <a:xfrm>
            <a:off x="1420260" y="0"/>
            <a:ext cx="3724563" cy="5093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1785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1066800" y="317287"/>
            <a:ext cx="2362200" cy="4508927"/>
          </a:xfrm>
          <a:prstGeom prst="rect">
            <a:avLst/>
          </a:prstGeom>
          <a:noFill/>
        </p:spPr>
        <p:txBody>
          <a:bodyPr wrap="square" rtlCol="0">
            <a:spAutoFit/>
          </a:bodyPr>
          <a:lstStyle/>
          <a:p>
            <a:r>
              <a:rPr lang="en-US" sz="28700" dirty="0">
                <a:solidFill>
                  <a:schemeClr val="accent2"/>
                </a:solidFill>
                <a:latin typeface="Arial" panose="020B0604020202020204" pitchFamily="34" charset="0"/>
                <a:cs typeface="Arial" panose="020B0604020202020204" pitchFamily="34" charset="0"/>
              </a:rPr>
              <a:t>1</a:t>
            </a:r>
          </a:p>
        </p:txBody>
      </p:sp>
      <p:sp>
        <p:nvSpPr>
          <p:cNvPr id="3" name="Title 1"/>
          <p:cNvSpPr txBox="1">
            <a:spLocks/>
          </p:cNvSpPr>
          <p:nvPr/>
        </p:nvSpPr>
        <p:spPr>
          <a:xfrm flipH="1">
            <a:off x="1380600" y="2211750"/>
            <a:ext cx="6382800" cy="720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latin typeface="Century Gothic" panose="020B0502020202020204" pitchFamily="34" charset="0"/>
                <a:cs typeface="Aharoni" panose="02010803020104030203" pitchFamily="2" charset="-79"/>
              </a:rPr>
              <a:t>Be True to the Data</a:t>
            </a:r>
          </a:p>
        </p:txBody>
      </p:sp>
    </p:spTree>
    <p:extLst>
      <p:ext uri="{BB962C8B-B14F-4D97-AF65-F5344CB8AC3E}">
        <p14:creationId xmlns:p14="http://schemas.microsoft.com/office/powerpoint/2010/main" val="26894680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685800" y="2495550"/>
            <a:ext cx="7772400" cy="238931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dirty="0">
                <a:solidFill>
                  <a:schemeClr val="tx1">
                    <a:lumMod val="75000"/>
                  </a:schemeClr>
                </a:solidFill>
              </a:rPr>
              <a:t>Two colors provide good color visibility if the brightness difference and the color difference between the two colors are greater than a given range.</a:t>
            </a:r>
          </a:p>
          <a:p>
            <a:r>
              <a:rPr lang="en-US" sz="1400" i="1" dirty="0">
                <a:solidFill>
                  <a:schemeClr val="tx1">
                    <a:lumMod val="75000"/>
                  </a:schemeClr>
                </a:solidFill>
              </a:rPr>
              <a:t>Color brightness is determined by the following formula: </a:t>
            </a:r>
            <a:br>
              <a:rPr lang="en-US" sz="1400" dirty="0">
                <a:solidFill>
                  <a:schemeClr val="tx1">
                    <a:lumMod val="75000"/>
                  </a:schemeClr>
                </a:solidFill>
              </a:rPr>
            </a:br>
            <a:r>
              <a:rPr lang="en-US" sz="1400" dirty="0">
                <a:solidFill>
                  <a:schemeClr val="tx1">
                    <a:lumMod val="75000"/>
                  </a:schemeClr>
                </a:solidFill>
              </a:rPr>
              <a:t>	((Red * 299) + (Green * 587) + (Blue * 114)) / 1000</a:t>
            </a:r>
          </a:p>
          <a:p>
            <a:r>
              <a:rPr lang="en-US" sz="1400" i="1" dirty="0">
                <a:solidFill>
                  <a:schemeClr val="tx1">
                    <a:lumMod val="75000"/>
                  </a:schemeClr>
                </a:solidFill>
              </a:rPr>
              <a:t>Color difference is determined by the following formula:  Sum the difference of each color pair</a:t>
            </a:r>
            <a:br>
              <a:rPr lang="en-US" sz="1400" dirty="0">
                <a:solidFill>
                  <a:schemeClr val="tx1">
                    <a:lumMod val="75000"/>
                  </a:schemeClr>
                </a:solidFill>
              </a:rPr>
            </a:br>
            <a:r>
              <a:rPr lang="en-US" sz="1400" dirty="0">
                <a:solidFill>
                  <a:schemeClr val="tx1">
                    <a:lumMod val="75000"/>
                  </a:schemeClr>
                </a:solidFill>
              </a:rPr>
              <a:t>	(max (Red 1, Red 2) - min (Red 1, Red 2)) + (max (Green 1, Green 2) – </a:t>
            </a:r>
            <a:br>
              <a:rPr lang="en-US" sz="1400" dirty="0">
                <a:solidFill>
                  <a:schemeClr val="tx1">
                    <a:lumMod val="75000"/>
                  </a:schemeClr>
                </a:solidFill>
              </a:rPr>
            </a:br>
            <a:r>
              <a:rPr lang="en-US" sz="1400" dirty="0">
                <a:solidFill>
                  <a:schemeClr val="tx1">
                    <a:lumMod val="75000"/>
                  </a:schemeClr>
                </a:solidFill>
              </a:rPr>
              <a:t>	min (Green 1, Green 2)) + (max (Blue 1, Blue 2) - min (Blue 1, Blue 2))</a:t>
            </a:r>
            <a:endParaRPr lang="en-US" sz="300" dirty="0">
              <a:solidFill>
                <a:schemeClr val="tx1">
                  <a:lumMod val="75000"/>
                </a:schemeClr>
              </a:solidFill>
            </a:endParaRPr>
          </a:p>
          <a:p>
            <a:r>
              <a:rPr lang="en-US" sz="300" dirty="0">
                <a:solidFill>
                  <a:schemeClr val="tx1">
                    <a:lumMod val="75000"/>
                  </a:schemeClr>
                </a:solidFill>
              </a:rPr>
              <a:t> </a:t>
            </a:r>
            <a:endParaRPr lang="en-US" sz="1200" dirty="0">
              <a:solidFill>
                <a:schemeClr val="tx1">
                  <a:lumMod val="75000"/>
                </a:schemeClr>
              </a:solidFill>
            </a:endParaRPr>
          </a:p>
          <a:p>
            <a:r>
              <a:rPr lang="en-US" sz="1400" dirty="0">
                <a:solidFill>
                  <a:schemeClr val="tx1">
                    <a:lumMod val="75000"/>
                  </a:schemeClr>
                </a:solidFill>
              </a:rPr>
              <a:t>The minimum range for color </a:t>
            </a:r>
            <a:r>
              <a:rPr lang="en-US" sz="1400" i="1" dirty="0">
                <a:solidFill>
                  <a:schemeClr val="tx1">
                    <a:lumMod val="75000"/>
                  </a:schemeClr>
                </a:solidFill>
              </a:rPr>
              <a:t>brightness</a:t>
            </a:r>
            <a:r>
              <a:rPr lang="en-US" sz="1400" dirty="0">
                <a:solidFill>
                  <a:schemeClr val="tx1">
                    <a:lumMod val="75000"/>
                  </a:schemeClr>
                </a:solidFill>
              </a:rPr>
              <a:t> difference is 125.  The minimum value for color </a:t>
            </a:r>
            <a:r>
              <a:rPr lang="en-US" sz="1400" i="1" dirty="0">
                <a:solidFill>
                  <a:schemeClr val="tx1">
                    <a:lumMod val="75000"/>
                  </a:schemeClr>
                </a:solidFill>
              </a:rPr>
              <a:t>difference</a:t>
            </a:r>
            <a:r>
              <a:rPr lang="en-US" sz="1400" dirty="0">
                <a:solidFill>
                  <a:schemeClr val="tx1">
                    <a:lumMod val="75000"/>
                  </a:schemeClr>
                </a:solidFill>
              </a:rPr>
              <a:t> is 500.</a:t>
            </a:r>
          </a:p>
        </p:txBody>
      </p:sp>
      <p:sp>
        <p:nvSpPr>
          <p:cNvPr id="5" name="Rectangle 4"/>
          <p:cNvSpPr/>
          <p:nvPr/>
        </p:nvSpPr>
        <p:spPr>
          <a:xfrm>
            <a:off x="76200" y="-19050"/>
            <a:ext cx="88392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FONT AND BACKGROUND COLORS</a:t>
            </a:r>
          </a:p>
        </p:txBody>
      </p:sp>
      <p:sp>
        <p:nvSpPr>
          <p:cNvPr id="6" name="Rectangle 5"/>
          <p:cNvSpPr/>
          <p:nvPr/>
        </p:nvSpPr>
        <p:spPr>
          <a:xfrm>
            <a:off x="76199" y="361950"/>
            <a:ext cx="9067801"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FOR THE MATHEMATICALLY MINDED</a:t>
            </a:r>
          </a:p>
        </p:txBody>
      </p:sp>
      <p:sp>
        <p:nvSpPr>
          <p:cNvPr id="7" name="Rectangle 6"/>
          <p:cNvSpPr/>
          <p:nvPr/>
        </p:nvSpPr>
        <p:spPr>
          <a:xfrm>
            <a:off x="685800" y="1110555"/>
            <a:ext cx="7772400" cy="1384995"/>
          </a:xfrm>
          <a:prstGeom prst="rect">
            <a:avLst/>
          </a:prstGeom>
        </p:spPr>
        <p:txBody>
          <a:bodyPr wrap="square">
            <a:spAutoFit/>
          </a:bodyPr>
          <a:lstStyle/>
          <a:p>
            <a:pPr algn="just"/>
            <a:r>
              <a:rPr lang="en-US" sz="1400" b="1" dirty="0">
                <a:solidFill>
                  <a:schemeClr val="tx1">
                    <a:lumMod val="75000"/>
                  </a:schemeClr>
                </a:solidFill>
              </a:rPr>
              <a:t>Goal</a:t>
            </a:r>
            <a:r>
              <a:rPr lang="en-US" sz="1400" dirty="0">
                <a:solidFill>
                  <a:schemeClr val="tx1">
                    <a:lumMod val="75000"/>
                  </a:schemeClr>
                </a:solidFill>
              </a:rPr>
              <a:t>: Ensure that foreground and background color combinations provide sufficient contrast when viewed by someone having color deficits (</a:t>
            </a:r>
            <a:r>
              <a:rPr lang="en-US" sz="1400" i="1" dirty="0">
                <a:solidFill>
                  <a:schemeClr val="tx1">
                    <a:lumMod val="75000"/>
                  </a:schemeClr>
                </a:solidFill>
              </a:rPr>
              <a:t>1/10 males may be blue/green colorblind</a:t>
            </a:r>
            <a:r>
              <a:rPr lang="en-US" sz="1400" dirty="0">
                <a:solidFill>
                  <a:schemeClr val="tx1">
                    <a:lumMod val="75000"/>
                  </a:schemeClr>
                </a:solidFill>
              </a:rPr>
              <a:t>) or when viewed on a black and white screen.  </a:t>
            </a:r>
          </a:p>
          <a:p>
            <a:endParaRPr lang="en-US" sz="1400" dirty="0">
              <a:solidFill>
                <a:schemeClr val="tx1">
                  <a:lumMod val="75000"/>
                </a:schemeClr>
              </a:solidFill>
            </a:endParaRPr>
          </a:p>
          <a:p>
            <a:r>
              <a:rPr lang="en-US" sz="1400" dirty="0">
                <a:solidFill>
                  <a:schemeClr val="tx1">
                    <a:lumMod val="75000"/>
                  </a:schemeClr>
                </a:solidFill>
              </a:rPr>
              <a:t>The W3C (World Wide Web Consortium) suggest the following definition and formulas to make this quantifiable:</a:t>
            </a:r>
          </a:p>
        </p:txBody>
      </p:sp>
    </p:spTree>
    <p:extLst>
      <p:ext uri="{BB962C8B-B14F-4D97-AF65-F5344CB8AC3E}">
        <p14:creationId xmlns:p14="http://schemas.microsoft.com/office/powerpoint/2010/main" val="1676706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au 4"/>
          <p:cNvGraphicFramePr>
            <a:graphicFrameLocks noGrp="1"/>
          </p:cNvGraphicFramePr>
          <p:nvPr>
            <p:custDataLst>
              <p:tags r:id="rId1"/>
            </p:custDataLst>
            <p:extLst>
              <p:ext uri="{D42A27DB-BD31-4B8C-83A1-F6EECF244321}">
                <p14:modId xmlns:p14="http://schemas.microsoft.com/office/powerpoint/2010/main" val="438069620"/>
              </p:ext>
            </p:extLst>
          </p:nvPr>
        </p:nvGraphicFramePr>
        <p:xfrm>
          <a:off x="1600200" y="1062990"/>
          <a:ext cx="6477000" cy="3108960"/>
        </p:xfrm>
        <a:graphic>
          <a:graphicData uri="http://schemas.openxmlformats.org/drawingml/2006/table">
            <a:tbl>
              <a:tblPr firstRow="1" bandRow="1">
                <a:tableStyleId>{2D5ABB26-0587-4C30-8999-92F81FD0307C}</a:tableStyleId>
              </a:tblPr>
              <a:tblGrid>
                <a:gridCol w="431054">
                  <a:extLst>
                    <a:ext uri="{9D8B030D-6E8A-4147-A177-3AD203B41FA5}">
                      <a16:colId xmlns:a16="http://schemas.microsoft.com/office/drawing/2014/main" val="20000"/>
                    </a:ext>
                  </a:extLst>
                </a:gridCol>
                <a:gridCol w="6045946">
                  <a:extLst>
                    <a:ext uri="{9D8B030D-6E8A-4147-A177-3AD203B41FA5}">
                      <a16:colId xmlns:a16="http://schemas.microsoft.com/office/drawing/2014/main" val="20001"/>
                    </a:ext>
                  </a:extLst>
                </a:gridCol>
              </a:tblGrid>
              <a:tr h="777240">
                <a:tc>
                  <a:txBody>
                    <a:bodyPr/>
                    <a:lstStyle/>
                    <a:p>
                      <a:pPr algn="ctr"/>
                      <a:r>
                        <a:rPr lang="en-CA" sz="4000" b="1" noProof="0" dirty="0">
                          <a:solidFill>
                            <a:schemeClr val="accent2"/>
                          </a:solidFill>
                          <a:latin typeface="Arial" panose="020B0604020202020204" pitchFamily="34" charset="0"/>
                          <a:cs typeface="Arial" panose="020B0604020202020204" pitchFamily="34" charset="0"/>
                        </a:rPr>
                        <a:t>1</a:t>
                      </a: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defTabSz="914400" eaLnBrk="1" fontAlgn="auto" latinLnBrk="0" hangingPunct="1">
                        <a:lnSpc>
                          <a:spcPct val="150000"/>
                        </a:lnSpc>
                        <a:spcBef>
                          <a:spcPts val="0"/>
                        </a:spcBef>
                        <a:spcAft>
                          <a:spcPts val="0"/>
                        </a:spcAft>
                        <a:buClrTx/>
                        <a:buSzTx/>
                        <a:buFont typeface="+mj-lt"/>
                        <a:buNone/>
                        <a:tabLst/>
                        <a:defRPr/>
                      </a:pPr>
                      <a:r>
                        <a:rPr kumimoji="0" lang="en-US" sz="20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Scale appropriately.</a:t>
                      </a:r>
                      <a:endParaRPr lang="en-CA" sz="2000" b="0" noProof="0" dirty="0">
                        <a:solidFill>
                          <a:schemeClr val="tx1"/>
                        </a:solidFill>
                        <a:latin typeface="Arial" panose="020B0604020202020204" pitchFamily="34" charset="0"/>
                        <a:cs typeface="Arial" panose="020B0604020202020204" pitchFamily="34" charset="0"/>
                      </a:endParaRP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77240">
                <a:tc>
                  <a:txBody>
                    <a:bodyPr/>
                    <a:lstStyle/>
                    <a:p>
                      <a:pPr algn="ctr"/>
                      <a:r>
                        <a:rPr lang="en-CA" sz="4000" b="1" noProof="0" dirty="0">
                          <a:solidFill>
                            <a:schemeClr val="accent2"/>
                          </a:solidFill>
                          <a:latin typeface="Arial" panose="020B0604020202020204" pitchFamily="34" charset="0"/>
                          <a:cs typeface="Arial" panose="020B0604020202020204" pitchFamily="34" charset="0"/>
                        </a:rPr>
                        <a:t>2</a:t>
                      </a: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defTabSz="914400" eaLnBrk="1" fontAlgn="auto" latinLnBrk="0" hangingPunct="1">
                        <a:lnSpc>
                          <a:spcPct val="150000"/>
                        </a:lnSpc>
                        <a:spcBef>
                          <a:spcPts val="0"/>
                        </a:spcBef>
                        <a:spcAft>
                          <a:spcPts val="0"/>
                        </a:spcAft>
                        <a:buClrTx/>
                        <a:buSzTx/>
                        <a:buFont typeface="+mj-lt"/>
                        <a:buNone/>
                        <a:tabLst/>
                        <a:defRPr/>
                      </a:pPr>
                      <a:r>
                        <a:rPr kumimoji="0" lang="en-US" sz="20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Help the eye compare the data.</a:t>
                      </a:r>
                      <a:endParaRPr lang="en-CA" sz="2000" b="0" noProof="0" dirty="0">
                        <a:solidFill>
                          <a:schemeClr val="tx1"/>
                        </a:solidFill>
                        <a:latin typeface="Arial" panose="020B0604020202020204" pitchFamily="34" charset="0"/>
                        <a:cs typeface="Arial" panose="020B0604020202020204" pitchFamily="34" charset="0"/>
                      </a:endParaRP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77240">
                <a:tc>
                  <a:txBody>
                    <a:bodyPr/>
                    <a:lstStyle/>
                    <a:p>
                      <a:pPr algn="ctr"/>
                      <a:r>
                        <a:rPr lang="en-CA" sz="4000" b="1" noProof="0" dirty="0">
                          <a:solidFill>
                            <a:schemeClr val="accent2"/>
                          </a:solidFill>
                          <a:latin typeface="Arial" panose="020B0604020202020204" pitchFamily="34" charset="0"/>
                          <a:cs typeface="Arial" panose="020B0604020202020204" pitchFamily="34" charset="0"/>
                        </a:rPr>
                        <a:t>3</a:t>
                      </a: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defTabSz="914400" eaLnBrk="1" fontAlgn="auto" latinLnBrk="0" hangingPunct="1">
                        <a:lnSpc>
                          <a:spcPct val="150000"/>
                        </a:lnSpc>
                        <a:spcBef>
                          <a:spcPts val="0"/>
                        </a:spcBef>
                        <a:spcAft>
                          <a:spcPts val="0"/>
                        </a:spcAft>
                        <a:buClrTx/>
                        <a:buSzTx/>
                        <a:buFont typeface="+mj-lt"/>
                        <a:buNone/>
                        <a:tabLst/>
                        <a:defRPr/>
                      </a:pPr>
                      <a:r>
                        <a:rPr lang="en-US" sz="2000" b="0" kern="0" dirty="0">
                          <a:solidFill>
                            <a:schemeClr val="tx1"/>
                          </a:solidFill>
                          <a:latin typeface="Arial" panose="020B0604020202020204" pitchFamily="34" charset="0"/>
                          <a:ea typeface="+mn-ea"/>
                          <a:cs typeface="Arial" panose="020B0604020202020204" pitchFamily="34" charset="0"/>
                        </a:rPr>
                        <a:t>Data</a:t>
                      </a:r>
                      <a:r>
                        <a:rPr lang="en-US" sz="2000" b="0" kern="0" baseline="0" dirty="0">
                          <a:solidFill>
                            <a:schemeClr val="tx1"/>
                          </a:solidFill>
                          <a:latin typeface="Arial" panose="020B0604020202020204" pitchFamily="34" charset="0"/>
                          <a:ea typeface="+mn-ea"/>
                          <a:cs typeface="Arial" panose="020B0604020202020204" pitchFamily="34" charset="0"/>
                        </a:rPr>
                        <a:t> accuracy must be depicted visually.</a:t>
                      </a:r>
                      <a:endParaRPr lang="en-US" sz="2000" b="0" kern="0" dirty="0">
                        <a:solidFill>
                          <a:schemeClr val="tx1"/>
                        </a:solidFill>
                        <a:latin typeface="Arial" panose="020B0604020202020204" pitchFamily="34" charset="0"/>
                        <a:ea typeface="+mn-ea"/>
                        <a:cs typeface="Arial" panose="020B0604020202020204" pitchFamily="34" charset="0"/>
                      </a:endParaRP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77240">
                <a:tc>
                  <a:txBody>
                    <a:bodyPr/>
                    <a:lstStyle/>
                    <a:p>
                      <a:pPr algn="ctr"/>
                      <a:r>
                        <a:rPr lang="en-CA" sz="4000" b="1" noProof="0" dirty="0">
                          <a:solidFill>
                            <a:schemeClr val="accent2"/>
                          </a:solidFill>
                          <a:latin typeface="Arial" panose="020B0604020202020204" pitchFamily="34" charset="0"/>
                          <a:cs typeface="Arial" panose="020B0604020202020204" pitchFamily="34" charset="0"/>
                        </a:rPr>
                        <a:t>4</a:t>
                      </a: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kern="0" noProof="0" dirty="0">
                          <a:solidFill>
                            <a:schemeClr val="tx1"/>
                          </a:solidFill>
                          <a:latin typeface="Arial" panose="020B0604020202020204" pitchFamily="34" charset="0"/>
                          <a:ea typeface="+mn-ea"/>
                          <a:cs typeface="Arial" panose="020B0604020202020204" pitchFamily="34" charset="0"/>
                        </a:rPr>
                        <a:t>Ensure the visuals tell the intended story.</a:t>
                      </a:r>
                      <a:endParaRPr lang="en-CA" sz="2000" b="0" noProof="0" dirty="0">
                        <a:solidFill>
                          <a:schemeClr val="tx1"/>
                        </a:solidFill>
                        <a:latin typeface="Arial" panose="020B0604020202020204" pitchFamily="34" charset="0"/>
                        <a:cs typeface="Arial" panose="020B0604020202020204" pitchFamily="34" charset="0"/>
                      </a:endParaRPr>
                    </a:p>
                  </a:txBody>
                  <a:tcPr marL="182880" marR="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71578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8"/>
          <p:cNvSpPr txBox="1">
            <a:spLocks/>
          </p:cNvSpPr>
          <p:nvPr/>
        </p:nvSpPr>
        <p:spPr>
          <a:xfrm>
            <a:off x="4580510" y="30431"/>
            <a:ext cx="4489090" cy="164031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Arial" panose="020B0604020202020204" pitchFamily="34" charset="0"/>
                <a:cs typeface="Arial" panose="020B0604020202020204" pitchFamily="34" charset="0"/>
              </a:rPr>
              <a:t>Our clients hire us to do quality research and present the findings accurately.  Our reputation, brand, and business are based on the faith and trust that we will do so.  </a:t>
            </a:r>
          </a:p>
          <a:p>
            <a:pPr marL="285750" indent="-285750"/>
            <a:r>
              <a:rPr lang="en-US" sz="1400" dirty="0">
                <a:latin typeface="Arial" panose="020B0604020202020204" pitchFamily="34" charset="0"/>
                <a:cs typeface="Arial" panose="020B0604020202020204" pitchFamily="34" charset="0"/>
              </a:rPr>
              <a:t>Use quality survey methodologies</a:t>
            </a:r>
          </a:p>
          <a:p>
            <a:pPr marL="285750" indent="-285750"/>
            <a:r>
              <a:rPr lang="en-US" sz="1400" dirty="0">
                <a:latin typeface="Arial" panose="020B0604020202020204" pitchFamily="34" charset="0"/>
                <a:cs typeface="Arial" panose="020B0604020202020204" pitchFamily="34" charset="0"/>
              </a:rPr>
              <a:t>Don’t alter the raw data</a:t>
            </a:r>
          </a:p>
          <a:p>
            <a:pPr marL="285750" indent="-285750"/>
            <a:r>
              <a:rPr lang="en-US" sz="1400" dirty="0">
                <a:latin typeface="Arial" panose="020B0604020202020204" pitchFamily="34" charset="0"/>
                <a:cs typeface="Arial" panose="020B0604020202020204" pitchFamily="34" charset="0"/>
              </a:rPr>
              <a:t>Use quality analytical methods</a:t>
            </a:r>
          </a:p>
          <a:p>
            <a:pPr marL="288925" indent="-288925">
              <a:buClr>
                <a:schemeClr val="bg2">
                  <a:lumMod val="75000"/>
                </a:schemeClr>
              </a:buClr>
              <a:buFont typeface="Wingdings" panose="05000000000000000000" pitchFamily="2" charset="2"/>
              <a:buChar char="Ø"/>
            </a:pPr>
            <a:r>
              <a:rPr lang="en-US" sz="1400" dirty="0">
                <a:latin typeface="Arial" panose="020B0604020202020204" pitchFamily="34" charset="0"/>
                <a:cs typeface="Arial" panose="020B0604020202020204" pitchFamily="34" charset="0"/>
              </a:rPr>
              <a:t>Report the results accurately and with appropriate visual representation</a:t>
            </a:r>
          </a:p>
          <a:p>
            <a:pPr marL="285750" indent="-285750"/>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graphicFrame>
        <p:nvGraphicFramePr>
          <p:cNvPr id="5" name="Chart 4"/>
          <p:cNvGraphicFramePr/>
          <p:nvPr>
            <p:extLst>
              <p:ext uri="{D42A27DB-BD31-4B8C-83A1-F6EECF244321}">
                <p14:modId xmlns:p14="http://schemas.microsoft.com/office/powerpoint/2010/main" val="340649374"/>
              </p:ext>
            </p:extLst>
          </p:nvPr>
        </p:nvGraphicFramePr>
        <p:xfrm>
          <a:off x="411804" y="2317750"/>
          <a:ext cx="1981200" cy="2844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ext uri="{D42A27DB-BD31-4B8C-83A1-F6EECF244321}">
                <p14:modId xmlns:p14="http://schemas.microsoft.com/office/powerpoint/2010/main" val="1316170898"/>
              </p:ext>
            </p:extLst>
          </p:nvPr>
        </p:nvGraphicFramePr>
        <p:xfrm>
          <a:off x="2438400" y="2317750"/>
          <a:ext cx="1981200" cy="2844800"/>
        </p:xfrm>
        <a:graphic>
          <a:graphicData uri="http://schemas.openxmlformats.org/drawingml/2006/chart">
            <c:chart xmlns:c="http://schemas.openxmlformats.org/drawingml/2006/chart" xmlns:r="http://schemas.openxmlformats.org/officeDocument/2006/relationships" r:id="rId3"/>
          </a:graphicData>
        </a:graphic>
      </p:graphicFrame>
      <p:sp>
        <p:nvSpPr>
          <p:cNvPr id="7" name="Folded Corner 6"/>
          <p:cNvSpPr/>
          <p:nvPr/>
        </p:nvSpPr>
        <p:spPr>
          <a:xfrm>
            <a:off x="412289" y="1368399"/>
            <a:ext cx="4007796" cy="815423"/>
          </a:xfrm>
          <a:prstGeom prst="foldedCorner">
            <a:avLst/>
          </a:prstGeom>
          <a:solidFill>
            <a:schemeClr val="accent2">
              <a:lumMod val="40000"/>
              <a:lumOff val="60000"/>
            </a:schemeClr>
          </a:solidFill>
        </p:spPr>
        <p:txBody>
          <a:bodyPr wrap="square" anchor="ctr">
            <a:spAutoFit/>
          </a:bodyPr>
          <a:lstStyle/>
          <a:p>
            <a:pPr marL="342900" indent="-342900">
              <a:lnSpc>
                <a:spcPct val="120000"/>
              </a:lnSpc>
              <a:buFont typeface="+mj-lt"/>
              <a:buAutoNum type="arabicPeriod"/>
            </a:pPr>
            <a:r>
              <a:rPr lang="en-US" sz="1600" dirty="0">
                <a:solidFill>
                  <a:schemeClr val="tx1">
                    <a:lumMod val="75000"/>
                  </a:schemeClr>
                </a:solidFill>
                <a:latin typeface="Arial" panose="020B0604020202020204" pitchFamily="34" charset="0"/>
                <a:cs typeface="Arial" panose="020B0604020202020204" pitchFamily="34" charset="0"/>
              </a:rPr>
              <a:t>Use the same scale every time</a:t>
            </a:r>
          </a:p>
          <a:p>
            <a:pPr marL="342900" indent="-342900">
              <a:lnSpc>
                <a:spcPct val="120000"/>
              </a:lnSpc>
              <a:buFont typeface="+mj-lt"/>
              <a:buAutoNum type="arabicPeriod"/>
            </a:pPr>
            <a:r>
              <a:rPr lang="en-US" sz="1600" dirty="0">
                <a:solidFill>
                  <a:schemeClr val="tx1">
                    <a:lumMod val="75000"/>
                  </a:schemeClr>
                </a:solidFill>
                <a:latin typeface="Arial" panose="020B0604020202020204" pitchFamily="34" charset="0"/>
                <a:cs typeface="Arial" panose="020B0604020202020204" pitchFamily="34" charset="0"/>
              </a:rPr>
              <a:t>Start charts at the origin if possible</a:t>
            </a:r>
          </a:p>
        </p:txBody>
      </p:sp>
      <p:sp>
        <p:nvSpPr>
          <p:cNvPr id="8" name="Oval 7"/>
          <p:cNvSpPr/>
          <p:nvPr/>
        </p:nvSpPr>
        <p:spPr>
          <a:xfrm>
            <a:off x="2467584" y="4177157"/>
            <a:ext cx="381000" cy="381000"/>
          </a:xfrm>
          <a:prstGeom prst="ellipse">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Brace 8"/>
          <p:cNvSpPr/>
          <p:nvPr/>
        </p:nvSpPr>
        <p:spPr>
          <a:xfrm>
            <a:off x="3534384" y="2943563"/>
            <a:ext cx="76200" cy="106680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3485583" y="4166006"/>
            <a:ext cx="45719" cy="19050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1" name="Chart 10"/>
          <p:cNvGraphicFramePr/>
          <p:nvPr>
            <p:extLst>
              <p:ext uri="{D42A27DB-BD31-4B8C-83A1-F6EECF244321}">
                <p14:modId xmlns:p14="http://schemas.microsoft.com/office/powerpoint/2010/main" val="3577789763"/>
              </p:ext>
            </p:extLst>
          </p:nvPr>
        </p:nvGraphicFramePr>
        <p:xfrm>
          <a:off x="4572000" y="2317750"/>
          <a:ext cx="1981200" cy="2844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p:cNvGraphicFramePr/>
          <p:nvPr>
            <p:extLst>
              <p:ext uri="{D42A27DB-BD31-4B8C-83A1-F6EECF244321}">
                <p14:modId xmlns:p14="http://schemas.microsoft.com/office/powerpoint/2010/main" val="4075099403"/>
              </p:ext>
            </p:extLst>
          </p:nvPr>
        </p:nvGraphicFramePr>
        <p:xfrm>
          <a:off x="6629400" y="2317750"/>
          <a:ext cx="1981200" cy="2844800"/>
        </p:xfrm>
        <a:graphic>
          <a:graphicData uri="http://schemas.openxmlformats.org/drawingml/2006/chart">
            <c:chart xmlns:c="http://schemas.openxmlformats.org/drawingml/2006/chart" xmlns:r="http://schemas.openxmlformats.org/officeDocument/2006/relationships" r:id="rId5"/>
          </a:graphicData>
        </a:graphic>
      </p:graphicFrame>
      <p:sp>
        <p:nvSpPr>
          <p:cNvPr id="13" name="Oval 12"/>
          <p:cNvSpPr/>
          <p:nvPr/>
        </p:nvSpPr>
        <p:spPr>
          <a:xfrm>
            <a:off x="536460" y="4177157"/>
            <a:ext cx="381000" cy="381000"/>
          </a:xfrm>
          <a:prstGeom prst="ellipse">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11804" y="2317750"/>
            <a:ext cx="4007796" cy="2696184"/>
          </a:xfrm>
          <a:prstGeom prst="rect">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679004" y="2317750"/>
            <a:ext cx="4007796" cy="2696184"/>
          </a:xfrm>
          <a:prstGeom prst="rect">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6200" y="-19050"/>
            <a:ext cx="3733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TELL</a:t>
            </a:r>
          </a:p>
        </p:txBody>
      </p:sp>
      <p:sp>
        <p:nvSpPr>
          <p:cNvPr id="17" name="Rectangle 16"/>
          <p:cNvSpPr/>
          <p:nvPr/>
        </p:nvSpPr>
        <p:spPr>
          <a:xfrm>
            <a:off x="76199" y="351676"/>
            <a:ext cx="3733801" cy="696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chemeClr val="accent2">
                    <a:lumMod val="75000"/>
                  </a:schemeClr>
                </a:solidFill>
                <a:latin typeface="Century Gothic" panose="020B0502020202020204" pitchFamily="34" charset="0"/>
                <a:cs typeface="Aharoni" pitchFamily="2" charset="-79"/>
              </a:rPr>
              <a:t>THE TRUTH</a:t>
            </a:r>
          </a:p>
        </p:txBody>
      </p:sp>
    </p:spTree>
    <p:extLst>
      <p:ext uri="{BB962C8B-B14F-4D97-AF65-F5344CB8AC3E}">
        <p14:creationId xmlns:p14="http://schemas.microsoft.com/office/powerpoint/2010/main" val="242013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7160" y="2556510"/>
            <a:ext cx="8837616" cy="2377440"/>
            <a:chOff x="137160" y="2327910"/>
            <a:chExt cx="8837616" cy="2377440"/>
          </a:xfrm>
        </p:grpSpPr>
        <p:pic>
          <p:nvPicPr>
            <p:cNvPr id="5" name="Picture 3" descr="C:\Users\agraber\Desktop\eye.gif"/>
            <p:cNvPicPr>
              <a:picLocks noChangeAspect="1" noChangeArrowheads="1"/>
            </p:cNvPicPr>
            <p:nvPr/>
          </p:nvPicPr>
          <p:blipFill>
            <a:blip r:embed="rId3">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137160" y="2327910"/>
              <a:ext cx="2377440" cy="237744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p:cNvSpPr txBox="1">
              <a:spLocks/>
            </p:cNvSpPr>
            <p:nvPr/>
          </p:nvSpPr>
          <p:spPr>
            <a:xfrm>
              <a:off x="2362200" y="2706165"/>
              <a:ext cx="6612576" cy="1355295"/>
            </a:xfrm>
            <a:prstGeom prst="wedgeRectCallout">
              <a:avLst>
                <a:gd name="adj1" fmla="val -8328"/>
                <a:gd name="adj2" fmla="val 60795"/>
              </a:avLst>
            </a:prstGeom>
            <a:solidFill>
              <a:schemeClr val="accent2">
                <a:alpha val="74902"/>
              </a:schemeClr>
            </a:solidFill>
          </p:spPr>
          <p:txBody>
            <a:bodyPr lIns="137160" tIns="91440" rIns="137160" bIns="91440"/>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600" i="1" dirty="0">
                  <a:solidFill>
                    <a:schemeClr val="tx1">
                      <a:lumMod val="75000"/>
                    </a:schemeClr>
                  </a:solidFill>
                  <a:latin typeface="Arial" panose="020B0604020202020204" pitchFamily="34" charset="0"/>
                  <a:cs typeface="Arial" panose="020B0604020202020204" pitchFamily="34" charset="0"/>
                </a:rPr>
                <a:t>“Judgements about position relative to a baseline are dramatically more accurate than judgments about angles, area, or length (with no baseline).  Hence, he [Cleveland] suggests that we replace pie charts with bar charts or dot plots and that we substitute stacked bar charts for grouped bar charts.” </a:t>
              </a:r>
              <a:r>
                <a:rPr lang="en-US" sz="1600" i="1" baseline="30000" dirty="0">
                  <a:solidFill>
                    <a:schemeClr val="tx1">
                      <a:lumMod val="75000"/>
                    </a:schemeClr>
                  </a:solidFill>
                  <a:latin typeface="Arial" panose="020B0604020202020204" pitchFamily="34" charset="0"/>
                  <a:cs typeface="Arial" panose="020B0604020202020204" pitchFamily="34" charset="0"/>
                </a:rPr>
                <a:t>1</a:t>
              </a:r>
            </a:p>
          </p:txBody>
        </p:sp>
        <p:sp>
          <p:nvSpPr>
            <p:cNvPr id="8" name="Rectangle 7"/>
            <p:cNvSpPr/>
            <p:nvPr/>
          </p:nvSpPr>
          <p:spPr>
            <a:xfrm>
              <a:off x="5090808" y="4061460"/>
              <a:ext cx="3595992" cy="338554"/>
            </a:xfrm>
            <a:prstGeom prst="rect">
              <a:avLst/>
            </a:prstGeom>
          </p:spPr>
          <p:txBody>
            <a:bodyPr wrap="square">
              <a:spAutoFit/>
            </a:bodyPr>
            <a:lstStyle/>
            <a:p>
              <a:r>
                <a:rPr lang="en-US" sz="1600" i="1" dirty="0">
                  <a:solidFill>
                    <a:schemeClr val="tx1">
                      <a:lumMod val="85000"/>
                      <a:lumOff val="15000"/>
                    </a:schemeClr>
                  </a:solidFill>
                  <a:latin typeface="Arial" panose="020B0604020202020204" pitchFamily="34" charset="0"/>
                  <a:cs typeface="Arial" panose="020B0604020202020204" pitchFamily="34" charset="0"/>
                </a:rPr>
                <a:t>Solomon Messing</a:t>
              </a:r>
            </a:p>
          </p:txBody>
        </p:sp>
      </p:grpSp>
      <p:sp>
        <p:nvSpPr>
          <p:cNvPr id="2" name="Rectangle 1"/>
          <p:cNvSpPr/>
          <p:nvPr/>
        </p:nvSpPr>
        <p:spPr>
          <a:xfrm>
            <a:off x="76200" y="-19050"/>
            <a:ext cx="90678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b="1" dirty="0">
                <a:solidFill>
                  <a:srgbClr val="7D868C"/>
                </a:solidFill>
                <a:latin typeface="Century Gothic" panose="020B0502020202020204" pitchFamily="34" charset="0"/>
                <a:cs typeface="Aharoni" pitchFamily="2" charset="-79"/>
              </a:rPr>
              <a:t>HELP THE EYE </a:t>
            </a:r>
            <a:r>
              <a:rPr lang="en-US" sz="4000" b="1" dirty="0">
                <a:solidFill>
                  <a:schemeClr val="accent2">
                    <a:lumMod val="75000"/>
                  </a:schemeClr>
                </a:solidFill>
                <a:latin typeface="Century Gothic" panose="020B0502020202020204" pitchFamily="34" charset="0"/>
                <a:cs typeface="Aharoni" pitchFamily="2" charset="-79"/>
              </a:rPr>
              <a:t>COMPARE THE DATA</a:t>
            </a:r>
          </a:p>
        </p:txBody>
      </p:sp>
      <p:sp>
        <p:nvSpPr>
          <p:cNvPr id="4" name="Text Placeholder 5"/>
          <p:cNvSpPr txBox="1">
            <a:spLocks/>
          </p:cNvSpPr>
          <p:nvPr/>
        </p:nvSpPr>
        <p:spPr>
          <a:xfrm>
            <a:off x="137160" y="742950"/>
            <a:ext cx="9006840" cy="1905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0"/>
              </a:spcBef>
              <a:spcAft>
                <a:spcPts val="1200"/>
              </a:spcAft>
              <a:buNone/>
            </a:pPr>
            <a:r>
              <a:rPr lang="en-US" sz="1600" dirty="0">
                <a:latin typeface="Arial" panose="020B0604020202020204" pitchFamily="34" charset="0"/>
                <a:cs typeface="Arial" panose="020B0604020202020204" pitchFamily="34" charset="0"/>
              </a:rPr>
              <a:t>In 1984, W.S. Cleveland published an article in JASA entitled, </a:t>
            </a:r>
            <a:r>
              <a:rPr lang="en-US" sz="1600" i="1" dirty="0">
                <a:latin typeface="Arial" panose="020B0604020202020204" pitchFamily="34" charset="0"/>
                <a:cs typeface="Arial" panose="020B0604020202020204" pitchFamily="34" charset="0"/>
              </a:rPr>
              <a:t>Graphical perception: Theory, experiments, and application to the development of graphical methods</a:t>
            </a:r>
            <a:r>
              <a:rPr lang="en-US" sz="1600" dirty="0">
                <a:latin typeface="Arial" panose="020B0604020202020204" pitchFamily="34" charset="0"/>
                <a:cs typeface="Arial" panose="020B0604020202020204" pitchFamily="34" charset="0"/>
              </a:rPr>
              <a:t>, in which he studied various forms of representing data.  Key takeaways:</a:t>
            </a:r>
          </a:p>
          <a:p>
            <a:pPr marL="285750" indent="-285750">
              <a:lnSpc>
                <a:spcPct val="120000"/>
              </a:lnSpc>
              <a:spcBef>
                <a:spcPts val="0"/>
              </a:spcBef>
              <a:spcAft>
                <a:spcPts val="1200"/>
              </a:spcAft>
              <a:buSzPct val="150000"/>
              <a:buFont typeface="Arial" pitchFamily="34" charset="0"/>
              <a:buBlip>
                <a:blip r:embed="rId5"/>
              </a:buBlip>
            </a:pPr>
            <a:r>
              <a:rPr lang="en-US" sz="1600" dirty="0">
                <a:latin typeface="Arial" panose="020B0604020202020204" pitchFamily="34" charset="0"/>
                <a:cs typeface="Arial" panose="020B0604020202020204" pitchFamily="34" charset="0"/>
              </a:rPr>
              <a:t>The human eye is great at comparing distances and heights, and understanding </a:t>
            </a:r>
            <a:r>
              <a:rPr lang="en-US" sz="1600" i="1" dirty="0">
                <a:latin typeface="Arial" panose="020B0604020202020204" pitchFamily="34" charset="0"/>
                <a:cs typeface="Arial" panose="020B0604020202020204" pitchFamily="34" charset="0"/>
              </a:rPr>
              <a:t>linear</a:t>
            </a:r>
            <a:r>
              <a:rPr lang="en-US" sz="1600" dirty="0">
                <a:latin typeface="Arial" panose="020B0604020202020204" pitchFamily="34" charset="0"/>
                <a:cs typeface="Arial" panose="020B0604020202020204" pitchFamily="34" charset="0"/>
              </a:rPr>
              <a:t> graphics</a:t>
            </a:r>
          </a:p>
          <a:p>
            <a:pPr marL="285750" indent="-285750">
              <a:lnSpc>
                <a:spcPct val="120000"/>
              </a:lnSpc>
              <a:spcBef>
                <a:spcPts val="0"/>
              </a:spcBef>
              <a:spcAft>
                <a:spcPts val="1200"/>
              </a:spcAft>
              <a:buSzPct val="150000"/>
              <a:buFont typeface="Arial" pitchFamily="34" charset="0"/>
              <a:buBlip>
                <a:blip r:embed="rId6"/>
              </a:buBlip>
            </a:pPr>
            <a:r>
              <a:rPr lang="en-US" sz="1600" dirty="0">
                <a:latin typeface="Arial" panose="020B0604020202020204" pitchFamily="34" charset="0"/>
                <a:cs typeface="Arial" panose="020B0604020202020204" pitchFamily="34" charset="0"/>
              </a:rPr>
              <a:t>It’s not so great at judging or comparing angles, curves, area, or orthographic / “3D” graphics</a:t>
            </a:r>
          </a:p>
        </p:txBody>
      </p:sp>
    </p:spTree>
    <p:extLst>
      <p:ext uri="{BB962C8B-B14F-4D97-AF65-F5344CB8AC3E}">
        <p14:creationId xmlns:p14="http://schemas.microsoft.com/office/powerpoint/2010/main" val="42596279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RG+A">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RG+A Fonts">
      <a:majorFont>
        <a:latin typeface="Arial"/>
        <a:ea typeface=""/>
        <a:cs typeface=""/>
      </a:majorFont>
      <a:minorFont>
        <a:latin typeface="Arial"/>
        <a:ea typeface=""/>
        <a:cs typeface=""/>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38100" cmpd="sng">
          <a:solidFill>
            <a:schemeClr val="tx1"/>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err="1" smtClean="0">
            <a:solidFill>
              <a:schemeClr val="tx1">
                <a:lumMod val="75000"/>
              </a:schemeClr>
            </a:solidFill>
          </a:defRPr>
        </a:defPPr>
      </a:lstStyle>
    </a:txDef>
  </a:objectDefaults>
  <a:extraClrSchemeLst/>
  <a:extLst>
    <a:ext uri="{05A4C25C-085E-4340-85A3-A5531E510DB2}">
      <thm15:themeFamily xmlns:thm15="http://schemas.microsoft.com/office/thememl/2012/main" name="RG+A" id="{89EFFAAA-DD3F-452A-B459-5791C7DCA316}" vid="{BDDFB56B-7A41-40A4-B182-6B971D3C6334}"/>
    </a:ext>
  </a:extLst>
</a:theme>
</file>

<file path=ppt/theme/theme2.xml><?xml version="1.0" encoding="utf-8"?>
<a:theme xmlns:a="http://schemas.openxmlformats.org/drawingml/2006/main" name="1_RG+A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38100" cmpd="sng">
          <a:solidFill>
            <a:schemeClr val="tx1"/>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err="1" smtClean="0">
            <a:solidFill>
              <a:schemeClr val="tx1">
                <a:lumMod val="75000"/>
              </a:schemeClr>
            </a:solidFill>
          </a:defRPr>
        </a:defPPr>
      </a:lstStyle>
    </a:txDef>
  </a:objectDefaults>
  <a:extraClrSchemeLst/>
</a:theme>
</file>

<file path=ppt/theme/theme3.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RG+A</Template>
  <TotalTime>18805</TotalTime>
  <Words>5095</Words>
  <Application>Microsoft Macintosh PowerPoint</Application>
  <PresentationFormat>On-screen Show (16:9)</PresentationFormat>
  <Paragraphs>861</Paragraphs>
  <Slides>60</Slides>
  <Notes>37</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60</vt:i4>
      </vt:variant>
    </vt:vector>
  </HeadingPairs>
  <TitlesOfParts>
    <vt:vector size="84" baseType="lpstr">
      <vt:lpstr>Aharoni</vt:lpstr>
      <vt:lpstr>Arial</vt:lpstr>
      <vt:lpstr>Arial Black</vt:lpstr>
      <vt:lpstr>Arial Narrow</vt:lpstr>
      <vt:lpstr>Bradley Hand ITC</vt:lpstr>
      <vt:lpstr>Calibri</vt:lpstr>
      <vt:lpstr>Cambria</vt:lpstr>
      <vt:lpstr>Century Gothic</vt:lpstr>
      <vt:lpstr>Comic Sans MS</vt:lpstr>
      <vt:lpstr>Courier New</vt:lpstr>
      <vt:lpstr>Garamond</vt:lpstr>
      <vt:lpstr>Georgia</vt:lpstr>
      <vt:lpstr>Gill Sans MT</vt:lpstr>
      <vt:lpstr>Helvetica</vt:lpstr>
      <vt:lpstr>Lucida Calligraphy</vt:lpstr>
      <vt:lpstr>Papyrus</vt:lpstr>
      <vt:lpstr>Segoe UI</vt:lpstr>
      <vt:lpstr>Stencil</vt:lpstr>
      <vt:lpstr>Tahoma</vt:lpstr>
      <vt:lpstr>Trebuchet MS</vt:lpstr>
      <vt:lpstr>Wingdings</vt:lpstr>
      <vt:lpstr>RG+A</vt:lpstr>
      <vt:lpstr>1_RG+A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Leger Marketing</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agraber@thinkrga.com</dc:creator>
  <cp:lastModifiedBy>Alex Graber</cp:lastModifiedBy>
  <cp:revision>508</cp:revision>
  <cp:lastPrinted>2015-08-05T19:25:16Z</cp:lastPrinted>
  <dcterms:created xsi:type="dcterms:W3CDTF">2015-01-14T22:45:55Z</dcterms:created>
  <dcterms:modified xsi:type="dcterms:W3CDTF">2019-01-23T20:12:05Z</dcterms:modified>
</cp:coreProperties>
</file>